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svg" ContentType="image/svg+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2" r:id="rId3"/>
    <p:sldId id="257" r:id="rId4"/>
    <p:sldId id="277" r:id="rId5"/>
    <p:sldId id="279" r:id="rId6"/>
    <p:sldId id="273" r:id="rId7"/>
    <p:sldId id="276" r:id="rId8"/>
    <p:sldId id="296" r:id="rId9"/>
    <p:sldId id="297" r:id="rId10"/>
    <p:sldId id="263" r:id="rId11"/>
    <p:sldId id="262" r:id="rId12"/>
    <p:sldId id="285" r:id="rId13"/>
    <p:sldId id="280" r:id="rId14"/>
    <p:sldId id="278" r:id="rId15"/>
    <p:sldId id="267" r:id="rId16"/>
    <p:sldId id="268" r:id="rId17"/>
    <p:sldId id="269" r:id="rId1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B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autoAdjust="0"/>
    <p:restoredTop sz="94569" autoAdjust="0"/>
  </p:normalViewPr>
  <p:slideViewPr>
    <p:cSldViewPr>
      <p:cViewPr varScale="1">
        <p:scale>
          <a:sx n="62" d="100"/>
          <a:sy n="62" d="100"/>
        </p:scale>
        <p:origin x="784"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3/11/23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440.svg"/><Relationship Id="rId12" Type="http://schemas.openxmlformats.org/officeDocument/2006/relationships/image" Target="../media/image5.png"/><Relationship Id="rId13" Type="http://schemas.openxmlformats.org/officeDocument/2006/relationships/image" Target="../media/image46.svg"/><Relationship Id="rId14" Type="http://schemas.openxmlformats.org/officeDocument/2006/relationships/image" Target="../media/image6.png"/><Relationship Id="rId15" Type="http://schemas.openxmlformats.org/officeDocument/2006/relationships/image" Target="../media/image48.svg"/><Relationship Id="rId16" Type="http://schemas.openxmlformats.org/officeDocument/2006/relationships/image" Target="../media/image7.png"/><Relationship Id="rId17" Type="http://schemas.openxmlformats.org/officeDocument/2006/relationships/image" Target="../media/image50.svg"/><Relationship Id="rId18" Type="http://schemas.openxmlformats.org/officeDocument/2006/relationships/image" Target="../media/image8.png"/><Relationship Id="rId19" Type="http://schemas.openxmlformats.org/officeDocument/2006/relationships/image" Target="../media/image52.svg"/><Relationship Id="rId20"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360.svg"/><Relationship Id="rId4" Type="http://schemas.openxmlformats.org/officeDocument/2006/relationships/image" Target="../media/image2.png"/><Relationship Id="rId5" Type="http://schemas.openxmlformats.org/officeDocument/2006/relationships/image" Target="../media/image38.svg"/><Relationship Id="rId6" Type="http://schemas.openxmlformats.org/officeDocument/2006/relationships/image" Target="../media/image3.png"/><Relationship Id="rId23" Type="http://schemas.openxmlformats.org/officeDocument/2006/relationships/image" Target="../media/image520.svg"/><Relationship Id="rId9" Type="http://schemas.openxmlformats.org/officeDocument/2006/relationships/image" Target="../media/image42.svg"/><Relationship Id="rId10" Type="http://schemas.openxmlformats.org/officeDocument/2006/relationships/image" Target="../media/image4.png"/></Relationships>
</file>

<file path=ppt/slides/_rels/slide10.xml.rels><?xml version="1.0" encoding="UTF-8" standalone="yes"?>
<Relationships xmlns="http://schemas.openxmlformats.org/package/2006/relationships"><Relationship Id="rId11" Type="http://schemas.openxmlformats.org/officeDocument/2006/relationships/image" Target="../media/image64.svg"/><Relationship Id="rId12" Type="http://schemas.openxmlformats.org/officeDocument/2006/relationships/image" Target="../media/image47.png"/><Relationship Id="rId13" Type="http://schemas.openxmlformats.org/officeDocument/2006/relationships/image" Target="../media/image48.png"/><Relationship Id="rId14"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54.svg"/><Relationship Id="rId4" Type="http://schemas.openxmlformats.org/officeDocument/2006/relationships/image" Target="../media/image15.png"/><Relationship Id="rId5" Type="http://schemas.openxmlformats.org/officeDocument/2006/relationships/image" Target="../media/image56.svg"/><Relationship Id="rId6" Type="http://schemas.openxmlformats.org/officeDocument/2006/relationships/image" Target="../media/image16.png"/><Relationship Id="rId7" Type="http://schemas.openxmlformats.org/officeDocument/2006/relationships/image" Target="../media/image58.svg"/><Relationship Id="rId8" Type="http://schemas.openxmlformats.org/officeDocument/2006/relationships/image" Target="../media/image12.png"/><Relationship Id="rId9" Type="http://schemas.openxmlformats.org/officeDocument/2006/relationships/image" Target="../media/image62.svg"/><Relationship Id="rId10" Type="http://schemas.openxmlformats.org/officeDocument/2006/relationships/image" Target="../media/image13.png"/></Relationships>
</file>

<file path=ppt/slides/_rels/slide11.xml.rels><?xml version="1.0" encoding="UTF-8" standalone="yes"?>
<Relationships xmlns="http://schemas.openxmlformats.org/package/2006/relationships"><Relationship Id="rId11" Type="http://schemas.openxmlformats.org/officeDocument/2006/relationships/image" Target="../media/image126.svg"/><Relationship Id="rId12" Type="http://schemas.openxmlformats.org/officeDocument/2006/relationships/image" Target="../media/image54.png"/><Relationship Id="rId13" Type="http://schemas.openxmlformats.org/officeDocument/2006/relationships/image" Target="../media/image40.svg"/><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2.svg"/><Relationship Id="rId4" Type="http://schemas.openxmlformats.org/officeDocument/2006/relationships/image" Target="../media/image50.png"/><Relationship Id="rId5" Type="http://schemas.openxmlformats.org/officeDocument/2006/relationships/image" Target="../media/image19.svg"/><Relationship Id="rId6" Type="http://schemas.openxmlformats.org/officeDocument/2006/relationships/image" Target="../media/image51.png"/><Relationship Id="rId7" Type="http://schemas.openxmlformats.org/officeDocument/2006/relationships/image" Target="../media/image124.svg"/><Relationship Id="rId8" Type="http://schemas.openxmlformats.org/officeDocument/2006/relationships/image" Target="../media/image52.png"/><Relationship Id="rId9" Type="http://schemas.openxmlformats.org/officeDocument/2006/relationships/image" Target="../media/image86.svg"/><Relationship Id="rId10"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4" Type="http://schemas.openxmlformats.org/officeDocument/2006/relationships/image" Target="../media/image55.png"/><Relationship Id="rId6" Type="http://schemas.openxmlformats.org/officeDocument/2006/relationships/image" Target="../media/image171.svg"/><Relationship Id="rId7" Type="http://schemas.openxmlformats.org/officeDocument/2006/relationships/image" Target="../media/image56.png"/><Relationship Id="rId8" Type="http://schemas.openxmlformats.org/officeDocument/2006/relationships/image" Target="../media/image149.svg"/><Relationship Id="rId9"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4" Type="http://schemas.openxmlformats.org/officeDocument/2006/relationships/image" Target="../media/image58.png"/><Relationship Id="rId7" Type="http://schemas.openxmlformats.org/officeDocument/2006/relationships/image" Target="../media/image151.svg"/><Relationship Id="rId8" Type="http://schemas.openxmlformats.org/officeDocument/2006/relationships/image" Target="../media/image59.png"/><Relationship Id="rId9" Type="http://schemas.openxmlformats.org/officeDocument/2006/relationships/image" Target="../media/image153.svg"/><Relationship Id="rId10" Type="http://schemas.openxmlformats.org/officeDocument/2006/relationships/image" Target="../media/image60.png"/><Relationship Id="rId27" Type="http://schemas.openxmlformats.org/officeDocument/2006/relationships/image" Target="../media/image26.svg"/><Relationship Id="rId28" Type="http://schemas.openxmlformats.org/officeDocument/2006/relationships/image" Target="../media/image61.png"/><Relationship Id="rId11" Type="http://schemas.openxmlformats.org/officeDocument/2006/relationships/image" Target="../media/image100.svg"/><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54.svg"/><Relationship Id="rId4" Type="http://schemas.openxmlformats.org/officeDocument/2006/relationships/image" Target="../media/image62.png"/><Relationship Id="rId5" Type="http://schemas.openxmlformats.org/officeDocument/2006/relationships/image" Target="../media/image139.svg"/><Relationship Id="rId6" Type="http://schemas.openxmlformats.org/officeDocument/2006/relationships/image" Target="../media/image63.png"/><Relationship Id="rId7" Type="http://schemas.openxmlformats.org/officeDocument/2006/relationships/image" Target="../media/image141.svg"/><Relationship Id="rId8" Type="http://schemas.openxmlformats.org/officeDocument/2006/relationships/image" Target="../media/image64.png"/><Relationship Id="rId9" Type="http://schemas.openxmlformats.org/officeDocument/2006/relationships/image" Target="../media/image143.svg"/><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1" Type="http://schemas.openxmlformats.org/officeDocument/2006/relationships/image" Target="../media/image175.svg"/><Relationship Id="rId12" Type="http://schemas.openxmlformats.org/officeDocument/2006/relationships/image" Target="../media/image67.png"/><Relationship Id="rId13" Type="http://schemas.openxmlformats.org/officeDocument/2006/relationships/image" Target="../media/image177.svg"/><Relationship Id="rId14" Type="http://schemas.openxmlformats.org/officeDocument/2006/relationships/image" Target="../media/image68.png"/><Relationship Id="rId16" Type="http://schemas.openxmlformats.org/officeDocument/2006/relationships/image" Target="../media/image133.svg"/><Relationship Id="rId17" Type="http://schemas.openxmlformats.org/officeDocument/2006/relationships/image" Target="../media/image69.png"/><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66.svg"/><Relationship Id="rId4" Type="http://schemas.openxmlformats.org/officeDocument/2006/relationships/image" Target="../media/image62.png"/><Relationship Id="rId5" Type="http://schemas.openxmlformats.org/officeDocument/2006/relationships/image" Target="../media/image139.svg"/><Relationship Id="rId6" Type="http://schemas.openxmlformats.org/officeDocument/2006/relationships/image" Target="../media/image63.png"/><Relationship Id="rId7" Type="http://schemas.openxmlformats.org/officeDocument/2006/relationships/image" Target="../media/image141.svg"/><Relationship Id="rId8" Type="http://schemas.openxmlformats.org/officeDocument/2006/relationships/image" Target="../media/image65.png"/><Relationship Id="rId9" Type="http://schemas.openxmlformats.org/officeDocument/2006/relationships/image" Target="../media/image173.svg"/><Relationship Id="rId10" Type="http://schemas.openxmlformats.org/officeDocument/2006/relationships/image" Target="../media/image66.png"/></Relationships>
</file>

<file path=ppt/slides/_rels/slide16.xml.rels><?xml version="1.0" encoding="UTF-8" standalone="yes"?>
<Relationships xmlns="http://schemas.openxmlformats.org/package/2006/relationships"><Relationship Id="rId11" Type="http://schemas.openxmlformats.org/officeDocument/2006/relationships/image" Target="../media/image190.svg"/><Relationship Id="rId12" Type="http://schemas.openxmlformats.org/officeDocument/2006/relationships/image" Target="../media/image73.png"/><Relationship Id="rId13" Type="http://schemas.openxmlformats.org/officeDocument/2006/relationships/image" Target="../media/image192.svg"/><Relationship Id="rId14" Type="http://schemas.openxmlformats.org/officeDocument/2006/relationships/image" Target="../media/image74.png"/><Relationship Id="rId15" Type="http://schemas.openxmlformats.org/officeDocument/2006/relationships/image" Target="../media/image194.svg"/><Relationship Id="rId16" Type="http://schemas.openxmlformats.org/officeDocument/2006/relationships/image" Target="../media/image75.png"/><Relationship Id="rId17" Type="http://schemas.openxmlformats.org/officeDocument/2006/relationships/image" Target="../media/image196.svg"/><Relationship Id="rId18"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2.svg"/><Relationship Id="rId4" Type="http://schemas.openxmlformats.org/officeDocument/2006/relationships/image" Target="../media/image70.png"/><Relationship Id="rId5" Type="http://schemas.openxmlformats.org/officeDocument/2006/relationships/image" Target="../media/image19.svg"/><Relationship Id="rId6" Type="http://schemas.openxmlformats.org/officeDocument/2006/relationships/image" Target="../media/image71.png"/><Relationship Id="rId25" Type="http://schemas.openxmlformats.org/officeDocument/2006/relationships/image" Target="../media/image540.svg"/><Relationship Id="rId9" Type="http://schemas.openxmlformats.org/officeDocument/2006/relationships/image" Target="../media/image188.svg"/><Relationship Id="rId10"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4" Type="http://schemas.openxmlformats.org/officeDocument/2006/relationships/image" Target="../media/image77.png"/><Relationship Id="rId5" Type="http://schemas.openxmlformats.org/officeDocument/2006/relationships/image" Target="../media/image30.svg"/><Relationship Id="rId6" Type="http://schemas.openxmlformats.org/officeDocument/2006/relationships/image" Target="../media/image78.png"/><Relationship Id="rId7" Type="http://schemas.openxmlformats.org/officeDocument/2006/relationships/image" Target="../media/image199.svg"/><Relationship Id="rId8" Type="http://schemas.openxmlformats.org/officeDocument/2006/relationships/image" Target="../media/image79.png"/><Relationship Id="rId9" Type="http://schemas.openxmlformats.org/officeDocument/2006/relationships/image" Target="../media/image201.svg"/><Relationship Id="rId10" Type="http://schemas.openxmlformats.org/officeDocument/2006/relationships/image" Target="../media/image80.png"/><Relationship Id="rId11" Type="http://schemas.openxmlformats.org/officeDocument/2006/relationships/image" Target="../media/image203.svg"/><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xml.rels><?xml version="1.0" encoding="UTF-8" standalone="yes"?>
<Relationships xmlns="http://schemas.openxmlformats.org/package/2006/relationships"><Relationship Id="rId11" Type="http://schemas.openxmlformats.org/officeDocument/2006/relationships/image" Target="../media/image62.svg"/><Relationship Id="rId12" Type="http://schemas.openxmlformats.org/officeDocument/2006/relationships/image" Target="../media/image13.png"/><Relationship Id="rId13" Type="http://schemas.openxmlformats.org/officeDocument/2006/relationships/image" Target="../media/image64.svg"/><Relationship Id="rId14" Type="http://schemas.openxmlformats.org/officeDocument/2006/relationships/image" Target="../media/image14.png"/><Relationship Id="rId37" Type="http://schemas.openxmlformats.org/officeDocument/2006/relationships/image" Target="../media/image36.svg"/><Relationship Id="rId38" Type="http://schemas.openxmlformats.org/officeDocument/2006/relationships/image" Target="../media/image15.png"/><Relationship Id="rId39" Type="http://schemas.openxmlformats.org/officeDocument/2006/relationships/image" Target="../media/image16.png"/><Relationship Id="rId40" Type="http://schemas.openxmlformats.org/officeDocument/2006/relationships/image" Target="../media/image17.png"/><Relationship Id="rId45" Type="http://schemas.openxmlformats.org/officeDocument/2006/relationships/image" Target="../media/image44.svg"/><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54.svg"/><Relationship Id="rId4" Type="http://schemas.openxmlformats.org/officeDocument/2006/relationships/image" Target="../media/image11.png"/><Relationship Id="rId5" Type="http://schemas.openxmlformats.org/officeDocument/2006/relationships/image" Target="../media/image56.svg"/><Relationship Id="rId7" Type="http://schemas.openxmlformats.org/officeDocument/2006/relationships/image" Target="../media/image58.svg"/><Relationship Id="rId9" Type="http://schemas.openxmlformats.org/officeDocument/2006/relationships/image" Target="../media/image60.svg"/><Relationship Id="rId10"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66.svg"/><Relationship Id="rId4" Type="http://schemas.openxmlformats.org/officeDocument/2006/relationships/image" Target="../media/image19.png"/><Relationship Id="rId5" Type="http://schemas.openxmlformats.org/officeDocument/2006/relationships/image" Target="../media/image68.svg"/><Relationship Id="rId6" Type="http://schemas.openxmlformats.org/officeDocument/2006/relationships/image" Target="../media/image20.png"/><Relationship Id="rId7" Type="http://schemas.openxmlformats.org/officeDocument/2006/relationships/image" Target="../media/image70.svg"/><Relationship Id="rId8" Type="http://schemas.openxmlformats.org/officeDocument/2006/relationships/image" Target="../media/image21.png"/><Relationship Id="rId9" Type="http://schemas.openxmlformats.org/officeDocument/2006/relationships/image" Target="../media/image72.svg"/><Relationship Id="rId10"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4.xml.rels><?xml version="1.0" encoding="UTF-8" standalone="yes"?>
<Relationships xmlns="http://schemas.openxmlformats.org/package/2006/relationships"><Relationship Id="rId11" Type="http://schemas.openxmlformats.org/officeDocument/2006/relationships/image" Target="../media/image29.png"/><Relationship Id="rId12" Type="http://schemas.openxmlformats.org/officeDocument/2006/relationships/image" Target="../media/image30.jpeg"/><Relationship Id="rId13"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54.svg"/><Relationship Id="rId4" Type="http://schemas.openxmlformats.org/officeDocument/2006/relationships/image" Target="../media/image23.png"/><Relationship Id="rId5" Type="http://schemas.openxmlformats.org/officeDocument/2006/relationships/image" Target="../media/image30.svg"/><Relationship Id="rId6" Type="http://schemas.openxmlformats.org/officeDocument/2006/relationships/image" Target="../media/image24.png"/><Relationship Id="rId7" Type="http://schemas.openxmlformats.org/officeDocument/2006/relationships/image" Target="../media/image25.jpeg"/><Relationship Id="rId8" Type="http://schemas.openxmlformats.org/officeDocument/2006/relationships/image" Target="../media/image26.jpeg"/><Relationship Id="rId9" Type="http://schemas.openxmlformats.org/officeDocument/2006/relationships/image" Target="../media/image27.jpeg"/><Relationship Id="rId10" Type="http://schemas.openxmlformats.org/officeDocument/2006/relationships/image" Target="../media/image28.jpe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36" Type="http://schemas.openxmlformats.org/officeDocument/2006/relationships/image" Target="../media/image129.svg"/><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6.xml.rels><?xml version="1.0" encoding="UTF-8" standalone="yes"?>
<Relationships xmlns="http://schemas.openxmlformats.org/package/2006/relationships"><Relationship Id="rId11" Type="http://schemas.openxmlformats.org/officeDocument/2006/relationships/image" Target="../media/image95.svg"/><Relationship Id="rId12" Type="http://schemas.openxmlformats.org/officeDocument/2006/relationships/image" Target="../media/image39.png"/><Relationship Id="rId39" Type="http://schemas.openxmlformats.org/officeDocument/2006/relationships/image" Target="../media/image380.svg"/><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54.svg"/><Relationship Id="rId4" Type="http://schemas.openxmlformats.org/officeDocument/2006/relationships/image" Target="../media/image23.png"/><Relationship Id="rId5" Type="http://schemas.openxmlformats.org/officeDocument/2006/relationships/image" Target="../media/image30.svg"/><Relationship Id="rId6" Type="http://schemas.openxmlformats.org/officeDocument/2006/relationships/image" Target="../media/image36.png"/><Relationship Id="rId7" Type="http://schemas.openxmlformats.org/officeDocument/2006/relationships/image" Target="../media/image25.svg"/><Relationship Id="rId8" Type="http://schemas.openxmlformats.org/officeDocument/2006/relationships/image" Target="../media/image37.png"/><Relationship Id="rId9" Type="http://schemas.openxmlformats.org/officeDocument/2006/relationships/image" Target="../media/image93.svg"/><Relationship Id="rId29" Type="http://schemas.openxmlformats.org/officeDocument/2006/relationships/image" Target="../media/image28.svg"/><Relationship Id="rId30" Type="http://schemas.openxmlformats.org/officeDocument/2006/relationships/image" Target="../media/image40.png"/><Relationship Id="rId10"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4" Type="http://schemas.openxmlformats.org/officeDocument/2006/relationships/image" Target="../media/image41.png"/><Relationship Id="rId32" Type="http://schemas.openxmlformats.org/officeDocument/2006/relationships/image" Target="../media/image42.png"/><Relationship Id="rId2" Type="http://schemas.openxmlformats.org/officeDocument/2006/relationships/image" Target="../media/image32.png"/><Relationship Id="rId9" Type="http://schemas.openxmlformats.org/officeDocument/2006/relationships/image" Target="../media/image80.svg"/><Relationship Id="rId1" Type="http://schemas.openxmlformats.org/officeDocument/2006/relationships/slideLayout" Target="../slideLayouts/slideLayout7.xml"/><Relationship Id="rId31" Type="http://schemas.openxmlformats.org/officeDocument/2006/relationships/image" Target="../media/image300.sv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4" Type="http://schemas.openxmlformats.org/officeDocument/2006/relationships/image" Target="../media/image43.png"/><Relationship Id="rId5" Type="http://schemas.openxmlformats.org/officeDocument/2006/relationships/image" Target="../media/image44.png"/><Relationship Id="rId17" Type="http://schemas.openxmlformats.org/officeDocument/2006/relationships/image" Target="../media/image46.png"/><Relationship Id="rId15" Type="http://schemas.openxmlformats.org/officeDocument/2006/relationships/image" Target="../media/image441.svg"/><Relationship Id="rId16"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66.svg"/><Relationship Id="rId4" Type="http://schemas.openxmlformats.org/officeDocument/2006/relationships/image" Target="../media/image19.png"/><Relationship Id="rId5" Type="http://schemas.openxmlformats.org/officeDocument/2006/relationships/image" Target="../media/image68.svg"/><Relationship Id="rId6" Type="http://schemas.openxmlformats.org/officeDocument/2006/relationships/image" Target="../media/image20.png"/><Relationship Id="rId7" Type="http://schemas.openxmlformats.org/officeDocument/2006/relationships/image" Target="../media/image70.svg"/><Relationship Id="rId8" Type="http://schemas.openxmlformats.org/officeDocument/2006/relationships/image" Target="../media/image21.png"/><Relationship Id="rId9" Type="http://schemas.openxmlformats.org/officeDocument/2006/relationships/image" Target="../media/image72.svg"/><Relationship Id="rId10"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845" y="-629828"/>
            <a:ext cx="18857845" cy="10888254"/>
          </a:xfrm>
          <a:prstGeom prst="rect">
            <a:avLst/>
          </a:prstGeom>
        </p:spPr>
      </p:pic>
      <p:grpSp>
        <p:nvGrpSpPr>
          <p:cNvPr id="3" name="Group 3"/>
          <p:cNvGrpSpPr/>
          <p:nvPr/>
        </p:nvGrpSpPr>
        <p:grpSpPr>
          <a:xfrm>
            <a:off x="2417019" y="1670293"/>
            <a:ext cx="13453962" cy="7774652"/>
            <a:chOff x="0" y="0"/>
            <a:chExt cx="5490351" cy="3172714"/>
          </a:xfrm>
        </p:grpSpPr>
        <p:sp>
          <p:nvSpPr>
            <p:cNvPr id="4" name="Freeform 4"/>
            <p:cNvSpPr/>
            <p:nvPr/>
          </p:nvSpPr>
          <p:spPr>
            <a:xfrm>
              <a:off x="0" y="0"/>
              <a:ext cx="5490351" cy="3172714"/>
            </a:xfrm>
            <a:custGeom>
              <a:avLst/>
              <a:gdLst/>
              <a:ahLst/>
              <a:cxnLst/>
              <a:rect l="l" t="t" r="r" b="b"/>
              <a:pathLst>
                <a:path w="5490351" h="3172714">
                  <a:moveTo>
                    <a:pt x="5365891" y="3172714"/>
                  </a:moveTo>
                  <a:lnTo>
                    <a:pt x="124460" y="3172714"/>
                  </a:lnTo>
                  <a:cubicBezTo>
                    <a:pt x="55880" y="3172714"/>
                    <a:pt x="0" y="3116834"/>
                    <a:pt x="0" y="3048254"/>
                  </a:cubicBezTo>
                  <a:lnTo>
                    <a:pt x="0" y="124460"/>
                  </a:lnTo>
                  <a:cubicBezTo>
                    <a:pt x="0" y="55880"/>
                    <a:pt x="55880" y="0"/>
                    <a:pt x="124460" y="0"/>
                  </a:cubicBezTo>
                  <a:lnTo>
                    <a:pt x="5365891" y="0"/>
                  </a:lnTo>
                  <a:cubicBezTo>
                    <a:pt x="5434471" y="0"/>
                    <a:pt x="5490351" y="55880"/>
                    <a:pt x="5490351" y="124460"/>
                  </a:cubicBezTo>
                  <a:lnTo>
                    <a:pt x="5490351" y="3048254"/>
                  </a:lnTo>
                  <a:cubicBezTo>
                    <a:pt x="5490351" y="3116834"/>
                    <a:pt x="5434471" y="3172714"/>
                    <a:pt x="5365891" y="3172714"/>
                  </a:cubicBezTo>
                  <a:close/>
                </a:path>
              </a:pathLst>
            </a:custGeom>
            <a:solidFill>
              <a:srgbClr val="51604D"/>
            </a:solidFill>
          </p:spPr>
        </p:sp>
      </p:grpSp>
      <p:grpSp>
        <p:nvGrpSpPr>
          <p:cNvPr id="5" name="Group 5"/>
          <p:cNvGrpSpPr/>
          <p:nvPr/>
        </p:nvGrpSpPr>
        <p:grpSpPr>
          <a:xfrm rot="-10800000">
            <a:off x="3163293" y="1028700"/>
            <a:ext cx="5003304" cy="782571"/>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74557" y="7553626"/>
            <a:ext cx="2620274" cy="270479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399298">
            <a:off x="14424176" y="2534116"/>
            <a:ext cx="588964" cy="1732247"/>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705014" y="5227579"/>
            <a:ext cx="660080" cy="660080"/>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581708">
            <a:off x="4236267" y="8114676"/>
            <a:ext cx="756699" cy="433382"/>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827737" y="2547394"/>
            <a:ext cx="707523" cy="711403"/>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8616059" y="2610484"/>
            <a:ext cx="1463056" cy="585222"/>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829860" y="8652738"/>
            <a:ext cx="1842126" cy="438761"/>
          </a:xfrm>
          <a:prstGeom prst="rect">
            <a:avLst/>
          </a:prstGeom>
        </p:spPr>
      </p:pic>
      <p:sp>
        <p:nvSpPr>
          <p:cNvPr id="18" name="TextBox 17">
            <a:extLst>
              <a:ext uri="{FF2B5EF4-FFF2-40B4-BE49-F238E27FC236}">
                <a16:creationId xmlns:a16="http://schemas.microsoft.com/office/drawing/2014/main" xmlns="" id="{8101ADB2-CEA9-66DA-3D92-EEEA6C294A39}"/>
              </a:ext>
            </a:extLst>
          </p:cNvPr>
          <p:cNvSpPr txBox="1"/>
          <p:nvPr/>
        </p:nvSpPr>
        <p:spPr>
          <a:xfrm>
            <a:off x="2010220" y="4135897"/>
            <a:ext cx="14267559" cy="2962671"/>
          </a:xfrm>
          <a:prstGeom prst="rect">
            <a:avLst/>
          </a:prstGeom>
          <a:noFill/>
        </p:spPr>
        <p:txBody>
          <a:bodyPr wrap="square">
            <a:spAutoFit/>
          </a:bodyPr>
          <a:lstStyle/>
          <a:p>
            <a:pPr algn="ctr">
              <a:lnSpc>
                <a:spcPct val="130000"/>
              </a:lnSpc>
              <a:spcBef>
                <a:spcPts val="200"/>
              </a:spcBef>
            </a:pPr>
            <a:r>
              <a:rPr lang="nl-NL" sz="7500" b="1" dirty="0">
                <a:solidFill>
                  <a:schemeClr val="bg1"/>
                </a:solidFill>
                <a:effectLst/>
                <a:latin typeface="Arial" panose="020B0604020202020204" pitchFamily="34" charset="0"/>
                <a:ea typeface="DengXian Light" panose="02010600030101010101" pitchFamily="2" charset="-122"/>
                <a:cs typeface="Arial" panose="020B0604020202020204" pitchFamily="34" charset="0"/>
              </a:rPr>
              <a:t>BÀI </a:t>
            </a:r>
            <a:r>
              <a:rPr lang="nl-NL" sz="7500" b="1" dirty="0" smtClean="0">
                <a:solidFill>
                  <a:schemeClr val="bg1"/>
                </a:solidFill>
                <a:effectLst/>
                <a:latin typeface="Arial" panose="020B0604020202020204" pitchFamily="34" charset="0"/>
                <a:ea typeface="DengXian Light" panose="02010600030101010101" pitchFamily="2" charset="-122"/>
                <a:cs typeface="Arial" panose="020B0604020202020204" pitchFamily="34" charset="0"/>
              </a:rPr>
              <a:t>4: KHÁI QUÁT </a:t>
            </a:r>
          </a:p>
          <a:p>
            <a:pPr algn="ctr">
              <a:lnSpc>
                <a:spcPct val="130000"/>
              </a:lnSpc>
              <a:spcBef>
                <a:spcPts val="200"/>
              </a:spcBef>
            </a:pPr>
            <a:r>
              <a:rPr lang="nl-NL" sz="7500" b="1" dirty="0" smtClean="0">
                <a:solidFill>
                  <a:schemeClr val="bg1"/>
                </a:solidFill>
                <a:effectLst/>
                <a:latin typeface="Arial" panose="020B0604020202020204" pitchFamily="34" charset="0"/>
                <a:ea typeface="DengXian Light" panose="02010600030101010101" pitchFamily="2" charset="-122"/>
                <a:cs typeface="Arial" panose="020B0604020202020204" pitchFamily="34" charset="0"/>
              </a:rPr>
              <a:t>VỀ TẾ BÀO</a:t>
            </a:r>
            <a:endParaRPr lang="en-US" sz="7500" b="1" dirty="0">
              <a:solidFill>
                <a:schemeClr val="bg1"/>
              </a:solidFill>
              <a:effectLst/>
              <a:latin typeface="Arial" panose="020B0604020202020204" pitchFamily="34" charset="0"/>
              <a:ea typeface="DengXian Light" panose="02010600030101010101" pitchFamily="2" charset="-122"/>
              <a:cs typeface="Arial" panose="020B0604020202020204" pitchFamily="34" charset="0"/>
            </a:endParaRPr>
          </a:p>
        </p:txBody>
      </p:sp>
      <p:pic>
        <p:nvPicPr>
          <p:cNvPr id="16" name="Picture 12"/>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0716213" y="6397525"/>
            <a:ext cx="5154768" cy="3598966"/>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8000" cy="10286999"/>
          </a:xfrm>
          <a:prstGeom prst="rect">
            <a:avLst/>
          </a:prstGeom>
        </p:spPr>
      </p:pic>
      <p:grpSp>
        <p:nvGrpSpPr>
          <p:cNvPr id="5" name="Group 5"/>
          <p:cNvGrpSpPr/>
          <p:nvPr/>
        </p:nvGrpSpPr>
        <p:grpSpPr>
          <a:xfrm>
            <a:off x="909581" y="3521278"/>
            <a:ext cx="16481120" cy="6346622"/>
            <a:chOff x="0" y="0"/>
            <a:chExt cx="13844653" cy="2782235"/>
          </a:xfrm>
        </p:grpSpPr>
        <p:sp>
          <p:nvSpPr>
            <p:cNvPr id="6" name="Freeform 6"/>
            <p:cNvSpPr/>
            <p:nvPr/>
          </p:nvSpPr>
          <p:spPr>
            <a:xfrm>
              <a:off x="-1" y="0"/>
              <a:ext cx="13852312" cy="2782236"/>
            </a:xfrm>
            <a:custGeom>
              <a:avLst/>
              <a:gdLst/>
              <a:ahLst/>
              <a:cxnLst/>
              <a:rect l="l" t="t" r="r" b="b"/>
              <a:pathLst>
                <a:path w="13852312" h="2782236">
                  <a:moveTo>
                    <a:pt x="13345873" y="2765316"/>
                  </a:moveTo>
                  <a:cubicBezTo>
                    <a:pt x="13345873" y="2765316"/>
                    <a:pt x="13108877" y="2755347"/>
                    <a:pt x="12746738" y="2768791"/>
                  </a:cubicBezTo>
                  <a:cubicBezTo>
                    <a:pt x="12384600" y="2782236"/>
                    <a:pt x="490924" y="2782236"/>
                    <a:pt x="490924" y="2782236"/>
                  </a:cubicBezTo>
                  <a:cubicBezTo>
                    <a:pt x="245502" y="2782236"/>
                    <a:pt x="32509" y="2684968"/>
                    <a:pt x="31032" y="2524853"/>
                  </a:cubicBezTo>
                  <a:cubicBezTo>
                    <a:pt x="31032" y="2524853"/>
                    <a:pt x="0" y="138644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3299326" y="0"/>
                    <a:pt x="13299326" y="0"/>
                  </a:cubicBezTo>
                  <a:cubicBezTo>
                    <a:pt x="13611226" y="0"/>
                    <a:pt x="13844654" y="101069"/>
                    <a:pt x="13836797" y="303616"/>
                  </a:cubicBezTo>
                  <a:cubicBezTo>
                    <a:pt x="13836797" y="303616"/>
                    <a:pt x="13834802" y="1317157"/>
                    <a:pt x="13843558" y="1825266"/>
                  </a:cubicBezTo>
                  <a:cubicBezTo>
                    <a:pt x="13852312" y="2118568"/>
                    <a:pt x="13805765" y="2451639"/>
                    <a:pt x="13805765" y="2451639"/>
                  </a:cubicBezTo>
                  <a:cubicBezTo>
                    <a:pt x="13802799" y="2631664"/>
                    <a:pt x="13591295" y="2765316"/>
                    <a:pt x="13345873" y="2765316"/>
                  </a:cubicBezTo>
                  <a:close/>
                </a:path>
              </a:pathLst>
            </a:custGeom>
            <a:solidFill>
              <a:srgbClr val="FFFBEC"/>
            </a:solidFill>
          </p:spPr>
        </p:sp>
      </p:grpSp>
      <p:grpSp>
        <p:nvGrpSpPr>
          <p:cNvPr id="7" name="Group 7"/>
          <p:cNvGrpSpPr/>
          <p:nvPr/>
        </p:nvGrpSpPr>
        <p:grpSpPr>
          <a:xfrm>
            <a:off x="909583" y="583772"/>
            <a:ext cx="16468832" cy="2510989"/>
            <a:chOff x="0" y="0"/>
            <a:chExt cx="10264440" cy="3478028"/>
          </a:xfrm>
        </p:grpSpPr>
        <p:sp>
          <p:nvSpPr>
            <p:cNvPr id="8" name="Freeform 8"/>
            <p:cNvSpPr/>
            <p:nvPr/>
          </p:nvSpPr>
          <p:spPr>
            <a:xfrm>
              <a:off x="-1" y="0"/>
              <a:ext cx="10272099" cy="3478028"/>
            </a:xfrm>
            <a:custGeom>
              <a:avLst/>
              <a:gdLst/>
              <a:ahLst/>
              <a:cxnLst/>
              <a:rect l="l" t="t" r="r" b="b"/>
              <a:pathLst>
                <a:path w="10272099" h="3478028">
                  <a:moveTo>
                    <a:pt x="9765660" y="3461109"/>
                  </a:moveTo>
                  <a:cubicBezTo>
                    <a:pt x="9765660" y="3461109"/>
                    <a:pt x="9528664" y="3451139"/>
                    <a:pt x="9166524" y="3464583"/>
                  </a:cubicBezTo>
                  <a:cubicBezTo>
                    <a:pt x="8804386" y="3478028"/>
                    <a:pt x="490924" y="3478028"/>
                    <a:pt x="490924" y="3478028"/>
                  </a:cubicBezTo>
                  <a:cubicBezTo>
                    <a:pt x="245502" y="3478028"/>
                    <a:pt x="32509" y="3380760"/>
                    <a:pt x="31032" y="3220646"/>
                  </a:cubicBezTo>
                  <a:cubicBezTo>
                    <a:pt x="31032" y="3220646"/>
                    <a:pt x="0" y="192540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9719112" y="0"/>
                    <a:pt x="9719112" y="0"/>
                  </a:cubicBezTo>
                  <a:cubicBezTo>
                    <a:pt x="10031012" y="0"/>
                    <a:pt x="10264440" y="101069"/>
                    <a:pt x="10256583" y="303616"/>
                  </a:cubicBezTo>
                  <a:cubicBezTo>
                    <a:pt x="10256583" y="303616"/>
                    <a:pt x="10254587" y="1808153"/>
                    <a:pt x="10263343" y="2521058"/>
                  </a:cubicBezTo>
                  <a:cubicBezTo>
                    <a:pt x="10272099" y="2814360"/>
                    <a:pt x="10225550" y="3147431"/>
                    <a:pt x="10225550" y="3147431"/>
                  </a:cubicBezTo>
                  <a:cubicBezTo>
                    <a:pt x="10222586" y="3327456"/>
                    <a:pt x="10011082" y="3461109"/>
                    <a:pt x="9765660" y="3461109"/>
                  </a:cubicBezTo>
                  <a:close/>
                </a:path>
              </a:pathLst>
            </a:custGeom>
            <a:solidFill>
              <a:srgbClr val="FFFBEC"/>
            </a:solidFill>
          </p:spPr>
        </p:sp>
      </p:gr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581779" y="3202253"/>
            <a:ext cx="2176770" cy="518467"/>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379253" y="2093323"/>
            <a:ext cx="2241493" cy="896597"/>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084239">
            <a:off x="16613709" y="7976059"/>
            <a:ext cx="1772582" cy="580118"/>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64299" y="8984314"/>
            <a:ext cx="2628244" cy="496977"/>
          </a:xfrm>
          <a:prstGeom prst="rect">
            <a:avLst/>
          </a:prstGeom>
        </p:spPr>
      </p:pic>
      <p:sp>
        <p:nvSpPr>
          <p:cNvPr id="3" name="Rectangle 2"/>
          <p:cNvSpPr/>
          <p:nvPr/>
        </p:nvSpPr>
        <p:spPr>
          <a:xfrm>
            <a:off x="3926565" y="869769"/>
            <a:ext cx="12940800" cy="1938992"/>
          </a:xfrm>
          <a:prstGeom prst="rect">
            <a:avLst/>
          </a:prstGeom>
        </p:spPr>
        <p:txBody>
          <a:bodyPr wrap="square">
            <a:spAutoFit/>
          </a:bodyPr>
          <a:lstStyle/>
          <a:p>
            <a:pPr algn="just">
              <a:lnSpc>
                <a:spcPct val="150000"/>
              </a:lnSpc>
              <a:spcBef>
                <a:spcPts val="300"/>
              </a:spcBef>
              <a:spcAft>
                <a:spcPts val="300"/>
              </a:spcAft>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Đ</a:t>
            </a:r>
            <a:r>
              <a:rPr lang="vi-VN" sz="4000" dirty="0" smtClean="0">
                <a:solidFill>
                  <a:srgbClr val="000000"/>
                </a:solidFill>
                <a:ea typeface="Times New Roman" panose="02020603050405020304" pitchFamily="18" charset="0"/>
              </a:rPr>
              <a:t>ọc </a:t>
            </a:r>
            <a:r>
              <a:rPr lang="vi-VN" sz="4000" dirty="0">
                <a:solidFill>
                  <a:srgbClr val="000000"/>
                </a:solidFill>
                <a:ea typeface="Times New Roman" panose="02020603050405020304" pitchFamily="18" charset="0"/>
              </a:rPr>
              <a:t>thông </a:t>
            </a:r>
            <a:r>
              <a:rPr lang="vi-VN" sz="4000" dirty="0" smtClean="0">
                <a:solidFill>
                  <a:srgbClr val="000000"/>
                </a:solidFill>
                <a:ea typeface="Times New Roman" panose="02020603050405020304" pitchFamily="18" charset="0"/>
              </a:rPr>
              <a:t>tin </a:t>
            </a:r>
            <a:r>
              <a:rPr lang="vi-VN" sz="4000" dirty="0">
                <a:solidFill>
                  <a:srgbClr val="000000"/>
                </a:solidFill>
                <a:ea typeface="Times New Roman" panose="02020603050405020304" pitchFamily="18" charset="0"/>
              </a:rPr>
              <a:t>phần II (SGK tr.20) để tìm hiểu đơn vị cấu trúc và chức năng của tế bào.</a:t>
            </a:r>
            <a:endParaRPr lang="en-US" sz="4000" dirty="0">
              <a:ea typeface="Times New Roman" panose="02020603050405020304" pitchFamily="18" charset="0"/>
            </a:endParaRPr>
          </a:p>
        </p:txBody>
      </p:sp>
      <p:pic>
        <p:nvPicPr>
          <p:cNvPr id="18" name="Picture 14"/>
          <p:cNvPicPr>
            <a:picLocks noChangeAspect="1"/>
          </p:cNvPicPr>
          <p:nvPr/>
        </p:nvPicPr>
        <p:blipFill>
          <a:blip r:embed="rId12"/>
          <a:srcRect/>
          <a:stretch>
            <a:fillRect/>
          </a:stretch>
        </p:blipFill>
        <p:spPr>
          <a:xfrm>
            <a:off x="1709717" y="766555"/>
            <a:ext cx="1987194" cy="2145419"/>
          </a:xfrm>
          <a:prstGeom prst="rect">
            <a:avLst/>
          </a:prstGeom>
        </p:spPr>
      </p:pic>
      <p:sp>
        <p:nvSpPr>
          <p:cNvPr id="4" name="Rectangle 3"/>
          <p:cNvSpPr/>
          <p:nvPr/>
        </p:nvSpPr>
        <p:spPr>
          <a:xfrm>
            <a:off x="1505601" y="3839962"/>
            <a:ext cx="10053356" cy="5709255"/>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v"/>
            </a:pPr>
            <a:r>
              <a:rPr lang="vi-VN" sz="4000" dirty="0">
                <a:solidFill>
                  <a:srgbClr val="000000"/>
                </a:solidFill>
                <a:ea typeface="Times New Roman" panose="02020603050405020304" pitchFamily="18" charset="0"/>
              </a:rPr>
              <a:t>Hãy đưa ra các dẫn chứng để chứng minh tế bào là đơn vị nhỏ nhất có đầy đủ các đặc trưng cơ bản của sự sống.</a:t>
            </a:r>
            <a:endParaRPr lang="en-US" sz="4000" dirty="0">
              <a:ea typeface="Times New Roman" panose="02020603050405020304" pitchFamily="18" charset="0"/>
            </a:endParaRPr>
          </a:p>
          <a:p>
            <a:pPr marL="571500" indent="-571500" algn="just">
              <a:lnSpc>
                <a:spcPct val="150000"/>
              </a:lnSpc>
              <a:spcBef>
                <a:spcPts val="300"/>
              </a:spcBef>
              <a:spcAft>
                <a:spcPts val="300"/>
              </a:spcAft>
              <a:buFont typeface="Wingdings" panose="05000000000000000000" pitchFamily="2" charset="2"/>
              <a:buChar char="v"/>
            </a:pPr>
            <a:r>
              <a:rPr lang="vi-VN" sz="4000" dirty="0" smtClean="0">
                <a:solidFill>
                  <a:srgbClr val="000000"/>
                </a:solidFill>
                <a:ea typeface="Times New Roman" panose="02020603050405020304" pitchFamily="18" charset="0"/>
              </a:rPr>
              <a:t>Hãy </a:t>
            </a:r>
            <a:r>
              <a:rPr lang="vi-VN" sz="4000" dirty="0">
                <a:solidFill>
                  <a:srgbClr val="000000"/>
                </a:solidFill>
                <a:ea typeface="Times New Roman" panose="02020603050405020304" pitchFamily="18" charset="0"/>
              </a:rPr>
              <a:t>cho biết điểm khác nhau giữa một sinh vật đơn bào và một tế bào trong cơ thể sinh vật đa bào.</a:t>
            </a:r>
            <a:endParaRPr lang="en-US" sz="4000" dirty="0">
              <a:ea typeface="Times New Roman" panose="02020603050405020304" pitchFamily="18" charset="0"/>
            </a:endParaRPr>
          </a:p>
        </p:txBody>
      </p:sp>
      <p:pic>
        <p:nvPicPr>
          <p:cNvPr id="9" name="Picture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736428" y="4048258"/>
            <a:ext cx="1265438" cy="1583144"/>
          </a:xfrm>
          <a:prstGeom prst="rect">
            <a:avLst/>
          </a:prstGeom>
        </p:spPr>
      </p:pic>
      <p:pic>
        <p:nvPicPr>
          <p:cNvPr id="10" name="Picture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1732302" y="4502011"/>
            <a:ext cx="5269564" cy="5269564"/>
          </a:xfrm>
          <a:prstGeom prst="rect">
            <a:avLst/>
          </a:prstGeom>
        </p:spPr>
      </p:pic>
      <p:pic>
        <p:nvPicPr>
          <p:cNvPr id="24" name="Pictur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605950">
            <a:off x="12478950" y="4595400"/>
            <a:ext cx="1104817" cy="1382198"/>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randombar(horizontal)">
                                      <p:cBhvr>
                                        <p:cTn id="38" dur="500"/>
                                        <p:tgtEl>
                                          <p:spTgt spid="4">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4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0"/>
          </a:xfrm>
          <a:prstGeom prst="rect">
            <a:avLst/>
          </a:prstGeom>
        </p:spPr>
      </p:pic>
      <p:sp>
        <p:nvSpPr>
          <p:cNvPr id="3" name="AutoShape 3"/>
          <p:cNvSpPr/>
          <p:nvPr/>
        </p:nvSpPr>
        <p:spPr>
          <a:xfrm>
            <a:off x="1344577" y="976378"/>
            <a:ext cx="16082213" cy="8262856"/>
          </a:xfrm>
          <a:prstGeom prst="rect">
            <a:avLst/>
          </a:prstGeom>
          <a:solidFill>
            <a:srgbClr val="DB9463"/>
          </a:solidFill>
        </p:spPr>
      </p:sp>
      <p:sp>
        <p:nvSpPr>
          <p:cNvPr id="4" name="AutoShape 4"/>
          <p:cNvSpPr/>
          <p:nvPr/>
        </p:nvSpPr>
        <p:spPr>
          <a:xfrm>
            <a:off x="914400" y="1409700"/>
            <a:ext cx="16082213" cy="8204311"/>
          </a:xfrm>
          <a:prstGeom prst="rect">
            <a:avLst/>
          </a:prstGeom>
          <a:solidFill>
            <a:srgbClr val="FFFBEC"/>
          </a:solidFill>
        </p:spPr>
      </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720864">
            <a:off x="16229197" y="573005"/>
            <a:ext cx="1306696" cy="1382082"/>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44689">
            <a:off x="310453" y="2954984"/>
            <a:ext cx="1268903" cy="1866034"/>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10170" y="8934434"/>
            <a:ext cx="1477145" cy="483429"/>
          </a:xfrm>
          <a:prstGeom prst="rect">
            <a:avLst/>
          </a:prstGeom>
        </p:spPr>
      </p:pic>
      <p:pic>
        <p:nvPicPr>
          <p:cNvPr id="19"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44975" y="8195862"/>
            <a:ext cx="738572" cy="738572"/>
          </a:xfrm>
          <a:prstGeom prst="rect">
            <a:avLst/>
          </a:prstGeom>
        </p:spPr>
      </p:pic>
      <p:sp>
        <p:nvSpPr>
          <p:cNvPr id="6" name="Rectangle 5"/>
          <p:cNvSpPr/>
          <p:nvPr/>
        </p:nvSpPr>
        <p:spPr>
          <a:xfrm>
            <a:off x="1770174" y="2093536"/>
            <a:ext cx="14692234" cy="6709529"/>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v"/>
            </a:pPr>
            <a:r>
              <a:rPr lang="vi-VN" sz="4000" dirty="0" smtClean="0">
                <a:solidFill>
                  <a:srgbClr val="000000"/>
                </a:solidFill>
                <a:ea typeface="Times New Roman" panose="02020603050405020304" pitchFamily="18" charset="0"/>
              </a:rPr>
              <a:t>Mọi </a:t>
            </a:r>
            <a:r>
              <a:rPr lang="vi-VN" sz="4000" dirty="0">
                <a:solidFill>
                  <a:srgbClr val="000000"/>
                </a:solidFill>
                <a:ea typeface="Times New Roman" panose="02020603050405020304" pitchFamily="18" charset="0"/>
              </a:rPr>
              <a:t>sinh vật sống đều được cấu tạo từ tế bào, các hoạt động sống của cơ thể (chuyển hoá vật chất và năng lượng, sinh trưởng và phát triển, sinh sản,...) đều diễn ra trong tế bào. </a:t>
            </a:r>
            <a:endParaRPr lang="en-US" sz="4000" dirty="0">
              <a:ea typeface="Times New Roman" panose="02020603050405020304" pitchFamily="18" charset="0"/>
            </a:endParaRPr>
          </a:p>
          <a:p>
            <a:pPr marL="571500" indent="-571500" algn="just">
              <a:lnSpc>
                <a:spcPct val="150000"/>
              </a:lnSpc>
              <a:spcBef>
                <a:spcPts val="300"/>
              </a:spcBef>
              <a:spcAft>
                <a:spcPts val="300"/>
              </a:spcAft>
              <a:buFont typeface="Wingdings" panose="05000000000000000000" pitchFamily="2" charset="2"/>
              <a:buChar char="v"/>
            </a:pPr>
            <a:r>
              <a:rPr lang="vi-VN" sz="4000" dirty="0" smtClean="0">
                <a:solidFill>
                  <a:srgbClr val="000000"/>
                </a:solidFill>
                <a:ea typeface="Times New Roman" panose="02020603050405020304" pitchFamily="18" charset="0"/>
              </a:rPr>
              <a:t>Các </a:t>
            </a:r>
            <a:r>
              <a:rPr lang="vi-VN" sz="4000" dirty="0">
                <a:solidFill>
                  <a:srgbClr val="000000"/>
                </a:solidFill>
                <a:ea typeface="Times New Roman" panose="02020603050405020304" pitchFamily="18" charset="0"/>
              </a:rPr>
              <a:t>sinh vật đơn bào dù chỉ được cấu tạo từ một tế bào nhưng vẫn đảm nhiệm chức năng của một cơ thể. </a:t>
            </a:r>
            <a:endParaRPr lang="en-US" sz="4000" dirty="0">
              <a:ea typeface="Times New Roman" panose="02020603050405020304" pitchFamily="18" charset="0"/>
            </a:endParaRPr>
          </a:p>
          <a:p>
            <a:pPr marL="571500" indent="-571500" algn="just">
              <a:lnSpc>
                <a:spcPct val="150000"/>
              </a:lnSpc>
              <a:spcBef>
                <a:spcPts val="300"/>
              </a:spcBef>
              <a:spcAft>
                <a:spcPts val="300"/>
              </a:spcAft>
              <a:buFont typeface="Wingdings" panose="05000000000000000000" pitchFamily="2" charset="2"/>
              <a:buChar char="v"/>
            </a:pPr>
            <a:r>
              <a:rPr lang="vi-VN" sz="4000" dirty="0" smtClean="0">
                <a:solidFill>
                  <a:srgbClr val="000000"/>
                </a:solidFill>
                <a:ea typeface="Times New Roman" panose="02020603050405020304" pitchFamily="18" charset="0"/>
              </a:rPr>
              <a:t>Đối </a:t>
            </a:r>
            <a:r>
              <a:rPr lang="vi-VN" sz="4000" dirty="0">
                <a:solidFill>
                  <a:srgbClr val="000000"/>
                </a:solidFill>
                <a:ea typeface="Times New Roman" panose="02020603050405020304" pitchFamily="18" charset="0"/>
              </a:rPr>
              <a:t>với cơ thể sinh vật đa bào: các hoạt động sống của cơ thể là sự phối hợp hoạt động của các tế bào khác nhau.</a:t>
            </a:r>
            <a:endParaRPr lang="en-US" sz="4000" dirty="0">
              <a:ea typeface="Times New Roman" panose="02020603050405020304" pitchFamily="18" charset="0"/>
            </a:endParaRPr>
          </a:p>
        </p:txBody>
      </p:sp>
      <p:pic>
        <p:nvPicPr>
          <p:cNvPr id="20" name="Picture 3"/>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369725" y="8475724"/>
            <a:ext cx="2488017" cy="1527020"/>
          </a:xfrm>
          <a:prstGeom prst="rect">
            <a:avLst/>
          </a:prstGeo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782598"/>
            <a:ext cx="18288000" cy="11782581"/>
          </a:xfrm>
          <a:prstGeom prst="rect">
            <a:avLst/>
          </a:prstGeom>
        </p:spPr>
      </p:pic>
      <p:sp>
        <p:nvSpPr>
          <p:cNvPr id="26" name="AutoShape 3">
            <a:extLst>
              <a:ext uri="{FF2B5EF4-FFF2-40B4-BE49-F238E27FC236}">
                <a16:creationId xmlns:a16="http://schemas.microsoft.com/office/drawing/2014/main" xmlns="" id="{3E230845-80EE-EDE9-9E4D-F2CE8A71C83C}"/>
              </a:ext>
            </a:extLst>
          </p:cNvPr>
          <p:cNvSpPr/>
          <p:nvPr/>
        </p:nvSpPr>
        <p:spPr>
          <a:xfrm rot="-5400000">
            <a:off x="8647825" y="-1952081"/>
            <a:ext cx="1212028" cy="6446602"/>
          </a:xfrm>
          <a:prstGeom prst="rect">
            <a:avLst/>
          </a:prstGeom>
          <a:solidFill>
            <a:srgbClr val="51604D"/>
          </a:solidFill>
        </p:spPr>
      </p:sp>
      <p:sp>
        <p:nvSpPr>
          <p:cNvPr id="27" name="AutoShape 4">
            <a:extLst>
              <a:ext uri="{FF2B5EF4-FFF2-40B4-BE49-F238E27FC236}">
                <a16:creationId xmlns:a16="http://schemas.microsoft.com/office/drawing/2014/main" xmlns="" id="{FA79C221-76CC-0475-F382-807A82ECFB71}"/>
              </a:ext>
            </a:extLst>
          </p:cNvPr>
          <p:cNvSpPr/>
          <p:nvPr/>
        </p:nvSpPr>
        <p:spPr>
          <a:xfrm rot="-5400000">
            <a:off x="8467992" y="-2155672"/>
            <a:ext cx="1352014" cy="6446602"/>
          </a:xfrm>
          <a:prstGeom prst="rect">
            <a:avLst/>
          </a:prstGeom>
          <a:solidFill>
            <a:srgbClr val="FFFBEC"/>
          </a:solidFill>
        </p:spPr>
      </p:sp>
      <p:sp>
        <p:nvSpPr>
          <p:cNvPr id="28" name="TextBox 18">
            <a:extLst>
              <a:ext uri="{FF2B5EF4-FFF2-40B4-BE49-F238E27FC236}">
                <a16:creationId xmlns:a16="http://schemas.microsoft.com/office/drawing/2014/main" xmlns="" id="{104947D8-FD46-3AB9-DD6D-2492C16A11BC}"/>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chemeClr val="accent6">
                    <a:lumMod val="50000"/>
                  </a:schemeClr>
                </a:solidFill>
                <a:latin typeface="Arial" panose="020B0604020202020204" pitchFamily="34" charset="0"/>
                <a:cs typeface="Arial" panose="020B0604020202020204" pitchFamily="34" charset="0"/>
              </a:rPr>
              <a:t>LUYỆN TẬP</a:t>
            </a:r>
            <a:endParaRPr lang="en-US" sz="6500" b="1" dirty="0">
              <a:solidFill>
                <a:schemeClr val="accent6">
                  <a:lumMod val="50000"/>
                </a:schemeClr>
              </a:solidFill>
              <a:latin typeface="Arial" panose="020B0604020202020204" pitchFamily="34" charset="0"/>
              <a:cs typeface="Arial" panose="020B0604020202020204" pitchFamily="34" charset="0"/>
            </a:endParaRPr>
          </a:p>
        </p:txBody>
      </p:sp>
      <p:pic>
        <p:nvPicPr>
          <p:cNvPr id="50" name="Picture 15">
            <a:extLst>
              <a:ext uri="{FF2B5EF4-FFF2-40B4-BE49-F238E27FC236}">
                <a16:creationId xmlns:a16="http://schemas.microsoft.com/office/drawing/2014/main" xmlns="" id="{8EEEE73F-0DED-F739-92EC-8C208A4A93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297334">
            <a:off x="-937871" y="8561819"/>
            <a:ext cx="1875742" cy="3450361"/>
          </a:xfrm>
          <a:prstGeom prst="rect">
            <a:avLst/>
          </a:prstGeom>
        </p:spPr>
      </p:pic>
      <p:pic>
        <p:nvPicPr>
          <p:cNvPr id="51" name="Picture 4">
            <a:extLst>
              <a:ext uri="{FF2B5EF4-FFF2-40B4-BE49-F238E27FC236}">
                <a16:creationId xmlns:a16="http://schemas.microsoft.com/office/drawing/2014/main" xmlns="" id="{7FB76060-ED64-8FC7-2B78-1311D92595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621859" y="-526820"/>
            <a:ext cx="2876931" cy="2552623"/>
          </a:xfrm>
          <a:prstGeom prst="rect">
            <a:avLst/>
          </a:prstGeom>
        </p:spPr>
      </p:pic>
      <p:sp>
        <p:nvSpPr>
          <p:cNvPr id="3" name="Rectangle 2"/>
          <p:cNvSpPr/>
          <p:nvPr/>
        </p:nvSpPr>
        <p:spPr>
          <a:xfrm>
            <a:off x="941048" y="2299387"/>
            <a:ext cx="16405902" cy="1752211"/>
          </a:xfrm>
          <a:prstGeom prst="rect">
            <a:avLst/>
          </a:prstGeom>
        </p:spPr>
        <p:txBody>
          <a:bodyPr wrap="square">
            <a:spAutoFit/>
          </a:bodyPr>
          <a:lstStyle/>
          <a:p>
            <a:pPr algn="just">
              <a:lnSpc>
                <a:spcPct val="150000"/>
              </a:lnSpc>
              <a:spcBef>
                <a:spcPts val="300"/>
              </a:spcBef>
              <a:spcAft>
                <a:spcPts val="300"/>
              </a:spcAft>
            </a:pPr>
            <a:r>
              <a:rPr lang="vi-VN" sz="3800" dirty="0">
                <a:ea typeface="Times New Roman" panose="02020603050405020304" pitchFamily="18" charset="0"/>
              </a:rPr>
              <a:t>Một bạn học sinh tiến hành quan sát hai mẫu tiêu bản bằng kính hiển vi quang học, kết quả quan sát như Hình 4.4. Hãy quan sát hình và cho biết</a:t>
            </a:r>
            <a:r>
              <a:rPr lang="vi-VN" sz="3800" dirty="0" smtClean="0">
                <a:ea typeface="Times New Roman" panose="02020603050405020304" pitchFamily="18" charset="0"/>
              </a:rPr>
              <a:t>:</a:t>
            </a:r>
            <a:endParaRPr lang="en-US" sz="3800" dirty="0">
              <a:ea typeface="Times New Roman" panose="02020603050405020304" pitchFamily="18" charset="0"/>
            </a:endParaRPr>
          </a:p>
        </p:txBody>
      </p:sp>
      <p:pic>
        <p:nvPicPr>
          <p:cNvPr id="19" name="Picture 18"/>
          <p:cNvPicPr/>
          <p:nvPr/>
        </p:nvPicPr>
        <p:blipFill>
          <a:blip r:embed="rId9">
            <a:extLst>
              <a:ext uri="{28A0092B-C50C-407E-A947-70E740481C1C}">
                <a14:useLocalDpi xmlns:a14="http://schemas.microsoft.com/office/drawing/2010/main" val="0"/>
              </a:ext>
            </a:extLst>
          </a:blip>
          <a:stretch>
            <a:fillRect/>
          </a:stretch>
        </p:blipFill>
        <p:spPr>
          <a:xfrm>
            <a:off x="650229" y="4729931"/>
            <a:ext cx="7517152" cy="4883846"/>
          </a:xfrm>
          <a:prstGeom prst="rect">
            <a:avLst/>
          </a:prstGeom>
        </p:spPr>
      </p:pic>
      <p:sp>
        <p:nvSpPr>
          <p:cNvPr id="4" name="Rectangle 3"/>
          <p:cNvSpPr/>
          <p:nvPr/>
        </p:nvSpPr>
        <p:spPr>
          <a:xfrm>
            <a:off x="8692520" y="4455726"/>
            <a:ext cx="9050020" cy="5432256"/>
          </a:xfrm>
          <a:prstGeom prst="rect">
            <a:avLst/>
          </a:prstGeom>
        </p:spPr>
        <p:txBody>
          <a:bodyPr wrap="square">
            <a:spAutoFit/>
          </a:bodyPr>
          <a:lstStyle/>
          <a:p>
            <a:pPr algn="just">
              <a:lnSpc>
                <a:spcPct val="150000"/>
              </a:lnSpc>
              <a:spcBef>
                <a:spcPts val="300"/>
              </a:spcBef>
              <a:spcAft>
                <a:spcPts val="300"/>
              </a:spcAft>
            </a:pPr>
            <a:r>
              <a:rPr lang="vi-VN" sz="3800" b="1" dirty="0">
                <a:ea typeface="Times New Roman" panose="02020603050405020304" pitchFamily="18" charset="0"/>
              </a:rPr>
              <a:t>1. </a:t>
            </a:r>
            <a:r>
              <a:rPr lang="vi-VN" sz="3800" dirty="0">
                <a:ea typeface="Times New Roman" panose="02020603050405020304" pitchFamily="18" charset="0"/>
              </a:rPr>
              <a:t>Mẫu vật nào trong các mẫu vật: lát biểu mô ở động vật, một giọt nước ao, một giọt máu người phù hợp với mỗi tiêu bản bên. Giải thích.</a:t>
            </a:r>
            <a:endParaRPr lang="en-US" sz="3800" dirty="0">
              <a:ea typeface="Times New Roman" panose="02020603050405020304" pitchFamily="18" charset="0"/>
            </a:endParaRPr>
          </a:p>
          <a:p>
            <a:pPr algn="just">
              <a:lnSpc>
                <a:spcPct val="150000"/>
              </a:lnSpc>
              <a:spcBef>
                <a:spcPts val="300"/>
              </a:spcBef>
              <a:spcAft>
                <a:spcPts val="300"/>
              </a:spcAft>
            </a:pPr>
            <a:r>
              <a:rPr lang="vi-VN" sz="3800" b="1" dirty="0">
                <a:ea typeface="Times New Roman" panose="02020603050405020304" pitchFamily="18" charset="0"/>
              </a:rPr>
              <a:t>2. </a:t>
            </a:r>
            <a:r>
              <a:rPr lang="vi-VN" sz="3800" dirty="0">
                <a:ea typeface="Times New Roman" panose="02020603050405020304" pitchFamily="18" charset="0"/>
              </a:rPr>
              <a:t>Điểm giống và khác nhau của hai tiêu bản bên.</a:t>
            </a:r>
            <a:endParaRPr lang="en-US" sz="3800" dirty="0">
              <a:ea typeface="Times New Roman" panose="02020603050405020304" pitchFamily="18" charset="0"/>
            </a:endParaRPr>
          </a:p>
        </p:txBody>
      </p:sp>
    </p:spTree>
    <p:extLst>
      <p:ext uri="{BB962C8B-B14F-4D97-AF65-F5344CB8AC3E}">
        <p14:creationId xmlns:p14="http://schemas.microsoft.com/office/powerpoint/2010/main" val="88875068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 calcmode="lin" valueType="num">
                                      <p:cBhvr>
                                        <p:cTn id="25" dur="500" fill="hold"/>
                                        <p:tgtEl>
                                          <p:spTgt spid="19"/>
                                        </p:tgtEl>
                                        <p:attrNameLst>
                                          <p:attrName>style.rotation</p:attrName>
                                        </p:attrNameLst>
                                      </p:cBhvr>
                                      <p:tavLst>
                                        <p:tav tm="0">
                                          <p:val>
                                            <p:fltVal val="90"/>
                                          </p:val>
                                        </p:tav>
                                        <p:tav tm="100000">
                                          <p:val>
                                            <p:fltVal val="0"/>
                                          </p:val>
                                        </p:tav>
                                      </p:tavLst>
                                    </p:anim>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Effect transition="in" filter="fade">
                                      <p:cBhvr>
                                        <p:cTn id="31" dur="500"/>
                                        <p:tgtEl>
                                          <p:spTgt spid="4">
                                            <p:txEl>
                                              <p:pRg st="0" end="0"/>
                                            </p:txEl>
                                          </p:spTgt>
                                        </p:tgtEl>
                                      </p:cBhvr>
                                    </p:animEffect>
                                    <p:anim calcmode="lin" valueType="num">
                                      <p:cBhvr>
                                        <p:cTn id="3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Effect transition="in" filter="fade">
                                      <p:cBhvr>
                                        <p:cTn id="38" dur="500"/>
                                        <p:tgtEl>
                                          <p:spTgt spid="4">
                                            <p:txEl>
                                              <p:pRg st="1" end="1"/>
                                            </p:txEl>
                                          </p:spTgt>
                                        </p:tgtEl>
                                      </p:cBhvr>
                                    </p:animEffect>
                                    <p:anim calcmode="lin" valueType="num">
                                      <p:cBhvr>
                                        <p:cTn id="3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0"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7999" cy="10287000"/>
          </a:xfrm>
          <a:prstGeom prst="rect">
            <a:avLst/>
          </a:prstGeom>
        </p:spPr>
      </p:pic>
      <p:sp>
        <p:nvSpPr>
          <p:cNvPr id="3" name="AutoShape 3"/>
          <p:cNvSpPr/>
          <p:nvPr/>
        </p:nvSpPr>
        <p:spPr>
          <a:xfrm>
            <a:off x="1196973" y="2135258"/>
            <a:ext cx="15044930" cy="7325458"/>
          </a:xfrm>
          <a:prstGeom prst="rect">
            <a:avLst/>
          </a:prstGeom>
          <a:solidFill>
            <a:srgbClr val="51604D"/>
          </a:solidFill>
        </p:spPr>
      </p:sp>
      <p:sp>
        <p:nvSpPr>
          <p:cNvPr id="4" name="AutoShape 4"/>
          <p:cNvSpPr/>
          <p:nvPr/>
        </p:nvSpPr>
        <p:spPr>
          <a:xfrm>
            <a:off x="1621533" y="2542440"/>
            <a:ext cx="15044931" cy="7325459"/>
          </a:xfrm>
          <a:prstGeom prst="rect">
            <a:avLst/>
          </a:prstGeom>
          <a:solidFill>
            <a:srgbClr val="FFFBEC"/>
          </a:solidFill>
        </p:spPr>
      </p:sp>
      <p:pic>
        <p:nvPicPr>
          <p:cNvPr id="20" name="Picture 22">
            <a:extLst>
              <a:ext uri="{FF2B5EF4-FFF2-40B4-BE49-F238E27FC236}">
                <a16:creationId xmlns:a16="http://schemas.microsoft.com/office/drawing/2014/main" xmlns="" id="{D7E91DEA-A2C6-14FD-F3F0-B02F728A62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287263">
            <a:off x="16113303" y="782854"/>
            <a:ext cx="1503781" cy="866725"/>
          </a:xfrm>
          <a:prstGeom prst="rect">
            <a:avLst/>
          </a:prstGeom>
        </p:spPr>
      </p:pic>
      <p:pic>
        <p:nvPicPr>
          <p:cNvPr id="21" name="Picture 20">
            <a:extLst>
              <a:ext uri="{FF2B5EF4-FFF2-40B4-BE49-F238E27FC236}">
                <a16:creationId xmlns:a16="http://schemas.microsoft.com/office/drawing/2014/main" xmlns="" id="{7663D3B0-308A-1F15-5E3D-895E771B172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70505" y="8868381"/>
            <a:ext cx="1041425" cy="1041425"/>
          </a:xfrm>
          <a:prstGeom prst="rect">
            <a:avLst/>
          </a:prstGeom>
        </p:spPr>
      </p:pic>
      <p:sp>
        <p:nvSpPr>
          <p:cNvPr id="10" name="AutoShape 3">
            <a:extLst>
              <a:ext uri="{FF2B5EF4-FFF2-40B4-BE49-F238E27FC236}">
                <a16:creationId xmlns:a16="http://schemas.microsoft.com/office/drawing/2014/main" xmlns="" id="{3E230845-80EE-EDE9-9E4D-F2CE8A71C83C}"/>
              </a:ext>
            </a:extLst>
          </p:cNvPr>
          <p:cNvSpPr/>
          <p:nvPr/>
        </p:nvSpPr>
        <p:spPr>
          <a:xfrm rot="-5400000">
            <a:off x="8647825" y="-1952081"/>
            <a:ext cx="1212028" cy="6446602"/>
          </a:xfrm>
          <a:prstGeom prst="rect">
            <a:avLst/>
          </a:prstGeom>
          <a:solidFill>
            <a:srgbClr val="51604D"/>
          </a:solidFill>
        </p:spPr>
      </p:sp>
      <p:sp>
        <p:nvSpPr>
          <p:cNvPr id="11" name="AutoShape 4">
            <a:extLst>
              <a:ext uri="{FF2B5EF4-FFF2-40B4-BE49-F238E27FC236}">
                <a16:creationId xmlns:a16="http://schemas.microsoft.com/office/drawing/2014/main" xmlns="" id="{FA79C221-76CC-0475-F382-807A82ECFB71}"/>
              </a:ext>
            </a:extLst>
          </p:cNvPr>
          <p:cNvSpPr/>
          <p:nvPr/>
        </p:nvSpPr>
        <p:spPr>
          <a:xfrm rot="-5400000">
            <a:off x="8467992" y="-2155672"/>
            <a:ext cx="1352014" cy="6446602"/>
          </a:xfrm>
          <a:prstGeom prst="rect">
            <a:avLst/>
          </a:prstGeom>
          <a:solidFill>
            <a:srgbClr val="FFFBEC"/>
          </a:solidFill>
        </p:spPr>
      </p:sp>
      <p:sp>
        <p:nvSpPr>
          <p:cNvPr id="12" name="TextBox 18">
            <a:extLst>
              <a:ext uri="{FF2B5EF4-FFF2-40B4-BE49-F238E27FC236}">
                <a16:creationId xmlns:a16="http://schemas.microsoft.com/office/drawing/2014/main" xmlns="" id="{104947D8-FD46-3AB9-DD6D-2492C16A11BC}"/>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chemeClr val="accent6">
                    <a:lumMod val="50000"/>
                  </a:schemeClr>
                </a:solidFill>
                <a:latin typeface="Arial" panose="020B0604020202020204" pitchFamily="34" charset="0"/>
                <a:cs typeface="Arial" panose="020B0604020202020204" pitchFamily="34" charset="0"/>
              </a:rPr>
              <a:t>LUYỆN TẬP</a:t>
            </a:r>
            <a:endParaRPr lang="en-US" sz="6500" b="1" dirty="0">
              <a:solidFill>
                <a:schemeClr val="accent6">
                  <a:lumMod val="50000"/>
                </a:schemeClr>
              </a:solidFill>
              <a:latin typeface="Arial" panose="020B0604020202020204" pitchFamily="34" charset="0"/>
              <a:cs typeface="Arial" panose="020B0604020202020204" pitchFamily="34" charset="0"/>
            </a:endParaRPr>
          </a:p>
        </p:txBody>
      </p:sp>
      <p:sp>
        <p:nvSpPr>
          <p:cNvPr id="5" name="Rectangle 4"/>
          <p:cNvSpPr/>
          <p:nvPr/>
        </p:nvSpPr>
        <p:spPr>
          <a:xfrm>
            <a:off x="1755298" y="2973515"/>
            <a:ext cx="14777399" cy="6463308"/>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v"/>
            </a:pPr>
            <a:r>
              <a:rPr lang="vi-VN" sz="3800" dirty="0">
                <a:ea typeface="Times New Roman" panose="02020603050405020304" pitchFamily="18" charset="0"/>
              </a:rPr>
              <a:t>Mẫu vật được quan sát ở hình (a) là một giọt nước </a:t>
            </a:r>
            <a:r>
              <a:rPr lang="vi-VN" sz="3800" dirty="0" smtClean="0">
                <a:ea typeface="Times New Roman" panose="02020603050405020304" pitchFamily="18" charset="0"/>
              </a:rPr>
              <a:t>ao</a:t>
            </a:r>
            <a:r>
              <a:rPr lang="en-US" sz="3800" dirty="0" smtClean="0">
                <a:latin typeface="Arial" panose="020B0604020202020204" pitchFamily="34" charset="0"/>
                <a:ea typeface="Times New Roman" panose="02020603050405020304" pitchFamily="18" charset="0"/>
                <a:cs typeface="Arial" panose="020B0604020202020204" pitchFamily="34" charset="0"/>
              </a:rPr>
              <a:t>,</a:t>
            </a:r>
            <a:r>
              <a:rPr lang="vi-VN" sz="3800" dirty="0" smtClean="0">
                <a:ea typeface="Times New Roman" panose="02020603050405020304" pitchFamily="18" charset="0"/>
              </a:rPr>
              <a:t> </a:t>
            </a:r>
            <a:r>
              <a:rPr lang="vi-VN" sz="3800" dirty="0">
                <a:ea typeface="Times New Roman" panose="02020603050405020304" pitchFamily="18" charset="0"/>
              </a:rPr>
              <a:t>hình (b) là lát biểu </a:t>
            </a:r>
            <a:r>
              <a:rPr lang="vi-VN" sz="3800" dirty="0" smtClean="0">
                <a:ea typeface="Times New Roman" panose="02020603050405020304" pitchFamily="18" charset="0"/>
              </a:rPr>
              <a:t>mô</a:t>
            </a:r>
            <a:r>
              <a:rPr lang="en-US" sz="3800" dirty="0" smtClean="0">
                <a:ea typeface="Times New Roman" panose="02020603050405020304" pitchFamily="18" charset="0"/>
              </a:rPr>
              <a:t> </a:t>
            </a:r>
            <a:r>
              <a:rPr lang="vi-VN" sz="3800" dirty="0" smtClean="0">
                <a:ea typeface="Times New Roman" panose="02020603050405020304" pitchFamily="18" charset="0"/>
              </a:rPr>
              <a:t>ở </a:t>
            </a:r>
            <a:r>
              <a:rPr lang="vi-VN" sz="3800" dirty="0">
                <a:ea typeface="Times New Roman" panose="02020603050405020304" pitchFamily="18" charset="0"/>
              </a:rPr>
              <a:t>động vật.</a:t>
            </a:r>
            <a:endParaRPr lang="en-US" sz="3800" dirty="0">
              <a:ea typeface="Times New Roman" panose="02020603050405020304" pitchFamily="18" charset="0"/>
            </a:endParaRPr>
          </a:p>
          <a:p>
            <a:pPr marL="342900" lvl="0" indent="-342900" algn="just">
              <a:lnSpc>
                <a:spcPct val="150000"/>
              </a:lnSpc>
              <a:spcBef>
                <a:spcPts val="300"/>
              </a:spcBef>
              <a:spcAft>
                <a:spcPts val="300"/>
              </a:spcAft>
              <a:buFont typeface="Wingdings" panose="05000000000000000000" pitchFamily="2" charset="2"/>
              <a:buChar char=""/>
            </a:pPr>
            <a:r>
              <a:rPr lang="vi-VN" sz="3800" dirty="0">
                <a:ea typeface="Times New Roman" panose="02020603050405020304" pitchFamily="18" charset="0"/>
                <a:cs typeface="Times New Roman" panose="02020603050405020304" pitchFamily="18" charset="0"/>
              </a:rPr>
              <a:t> Giải thích: </a:t>
            </a:r>
            <a:endParaRPr lang="en-US" sz="3800" dirty="0" smtClean="0">
              <a:ea typeface="Times New Roman" panose="02020603050405020304" pitchFamily="18" charset="0"/>
              <a:cs typeface="Times New Roman" panose="02020603050405020304" pitchFamily="18" charset="0"/>
            </a:endParaRPr>
          </a:p>
          <a:p>
            <a:pPr marL="571500" lvl="0" indent="-571500" algn="just">
              <a:lnSpc>
                <a:spcPct val="150000"/>
              </a:lnSpc>
              <a:spcBef>
                <a:spcPts val="300"/>
              </a:spcBef>
              <a:spcAft>
                <a:spcPts val="300"/>
              </a:spcAft>
              <a:buFont typeface="Arial" panose="020B0604020202020204" pitchFamily="34" charset="0"/>
              <a:buChar char="•"/>
            </a:pPr>
            <a:r>
              <a:rPr lang="vi-VN" sz="3800" dirty="0" smtClean="0">
                <a:ea typeface="Times New Roman" panose="02020603050405020304" pitchFamily="18" charset="0"/>
                <a:cs typeface="Times New Roman" panose="02020603050405020304" pitchFamily="18" charset="0"/>
              </a:rPr>
              <a:t>Trong </a:t>
            </a:r>
            <a:r>
              <a:rPr lang="vi-VN" sz="3800" dirty="0">
                <a:ea typeface="Times New Roman" panose="02020603050405020304" pitchFamily="18" charset="0"/>
                <a:cs typeface="Times New Roman" panose="02020603050405020304" pitchFamily="18" charset="0"/>
              </a:rPr>
              <a:t>hình (a), các loài sinh vệt có hình dạng khác </a:t>
            </a:r>
            <a:r>
              <a:rPr lang="vi-VN" sz="3800" dirty="0" smtClean="0">
                <a:ea typeface="Times New Roman" panose="02020603050405020304" pitchFamily="18" charset="0"/>
                <a:cs typeface="Times New Roman" panose="02020603050405020304" pitchFamily="18" charset="0"/>
              </a:rPr>
              <a:t>nhau,</a:t>
            </a:r>
            <a:r>
              <a:rPr lang="en-US" sz="3800" dirty="0" smtClean="0">
                <a:ea typeface="Times New Roman" panose="02020603050405020304" pitchFamily="18" charset="0"/>
                <a:cs typeface="Times New Roman" panose="02020603050405020304" pitchFamily="18" charset="0"/>
              </a:rPr>
              <a:t> </a:t>
            </a:r>
            <a:r>
              <a:rPr lang="vi-VN" sz="3800" dirty="0" smtClean="0">
                <a:ea typeface="Times New Roman" panose="02020603050405020304" pitchFamily="18" charset="0"/>
              </a:rPr>
              <a:t>sống </a:t>
            </a:r>
            <a:r>
              <a:rPr lang="vi-VN" sz="3800" dirty="0">
                <a:ea typeface="Times New Roman" panose="02020603050405020304" pitchFamily="18" charset="0"/>
              </a:rPr>
              <a:t>độc lập, có dạng đơn bào, có dạng hợp bào. </a:t>
            </a:r>
            <a:endParaRPr lang="en-US" sz="3800" dirty="0" smtClean="0">
              <a:ea typeface="Times New Roman" panose="02020603050405020304" pitchFamily="18" charset="0"/>
            </a:endParaRPr>
          </a:p>
          <a:p>
            <a:pPr marL="571500" lvl="0" indent="-571500" algn="just">
              <a:lnSpc>
                <a:spcPct val="150000"/>
              </a:lnSpc>
              <a:spcBef>
                <a:spcPts val="300"/>
              </a:spcBef>
              <a:spcAft>
                <a:spcPts val="300"/>
              </a:spcAft>
              <a:buFont typeface="Arial" panose="020B0604020202020204" pitchFamily="34" charset="0"/>
              <a:buChar char="•"/>
            </a:pPr>
            <a:r>
              <a:rPr lang="vi-VN" sz="3800" dirty="0" smtClean="0">
                <a:ea typeface="Times New Roman" panose="02020603050405020304" pitchFamily="18" charset="0"/>
              </a:rPr>
              <a:t>Trong </a:t>
            </a:r>
            <a:r>
              <a:rPr lang="vi-VN" sz="3800" dirty="0">
                <a:ea typeface="Times New Roman" panose="02020603050405020304" pitchFamily="18" charset="0"/>
              </a:rPr>
              <a:t>hình (b), các tế bào </a:t>
            </a:r>
            <a:r>
              <a:rPr lang="vi-VN" sz="3800" dirty="0" smtClean="0">
                <a:ea typeface="Times New Roman" panose="02020603050405020304" pitchFamily="18" charset="0"/>
              </a:rPr>
              <a:t>có</a:t>
            </a:r>
            <a:r>
              <a:rPr lang="en-US" sz="3800" dirty="0" smtClean="0">
                <a:ea typeface="Times New Roman" panose="02020603050405020304" pitchFamily="18" charset="0"/>
              </a:rPr>
              <a:t> </a:t>
            </a:r>
            <a:r>
              <a:rPr lang="vi-VN" sz="3800" dirty="0" smtClean="0">
                <a:ea typeface="Times New Roman" panose="02020603050405020304" pitchFamily="18" charset="0"/>
              </a:rPr>
              <a:t>hình </a:t>
            </a:r>
            <a:r>
              <a:rPr lang="vi-VN" sz="3800" dirty="0">
                <a:ea typeface="Times New Roman" panose="02020603050405020304" pitchFamily="18" charset="0"/>
              </a:rPr>
              <a:t>dạng giống nhau và có sự liên kết với nhau, do đó, các tế bào này </a:t>
            </a:r>
            <a:r>
              <a:rPr lang="vi-VN" sz="3800" dirty="0" smtClean="0">
                <a:ea typeface="Times New Roman" panose="02020603050405020304" pitchFamily="18" charset="0"/>
              </a:rPr>
              <a:t>thuộc</a:t>
            </a:r>
            <a:r>
              <a:rPr lang="en-US" sz="3800" dirty="0" smtClean="0">
                <a:ea typeface="Times New Roman" panose="02020603050405020304" pitchFamily="18" charset="0"/>
              </a:rPr>
              <a:t> </a:t>
            </a:r>
            <a:r>
              <a:rPr lang="vi-VN" sz="3800" dirty="0" smtClean="0">
                <a:ea typeface="Times New Roman" panose="02020603050405020304" pitchFamily="18" charset="0"/>
              </a:rPr>
              <a:t>cùng </a:t>
            </a:r>
            <a:r>
              <a:rPr lang="vi-VN" sz="3800" dirty="0">
                <a:ea typeface="Times New Roman" panose="02020603050405020304" pitchFamily="18" charset="0"/>
              </a:rPr>
              <a:t>một mô.</a:t>
            </a:r>
            <a:endParaRPr lang="en-US" sz="3800" dirty="0">
              <a:effectLst/>
              <a:ea typeface="Times New Roman" panose="02020603050405020304" pitchFamily="18" charset="0"/>
            </a:endParaRPr>
          </a:p>
        </p:txBody>
      </p:sp>
      <p:pic>
        <p:nvPicPr>
          <p:cNvPr id="15"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15364385" y="8514646"/>
            <a:ext cx="2074491" cy="1797028"/>
          </a:xfrm>
          <a:prstGeom prst="rect">
            <a:avLst/>
          </a:prstGeom>
        </p:spPr>
      </p:pic>
      <p:pic>
        <p:nvPicPr>
          <p:cNvPr id="17" name="Picture 6"/>
          <p:cNvPicPr>
            <a:picLocks noChangeAspect="1"/>
          </p:cNvPicPr>
          <p:nvPr/>
        </p:nvPicPr>
        <p:blipFill>
          <a:blip r:embed="rId28">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64579" y="947653"/>
            <a:ext cx="2117186" cy="2117186"/>
          </a:xfrm>
          <a:prstGeom prst="rect">
            <a:avLst/>
          </a:prstGeom>
        </p:spPr>
      </p:pic>
    </p:spTree>
    <p:extLst>
      <p:ext uri="{BB962C8B-B14F-4D97-AF65-F5344CB8AC3E}">
        <p14:creationId xmlns:p14="http://schemas.microsoft.com/office/powerpoint/2010/main" val="367432895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wipe(left)">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4"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34860" y="-747790"/>
            <a:ext cx="20461060" cy="11782581"/>
          </a:xfrm>
          <a:prstGeom prst="rect">
            <a:avLst/>
          </a:prstGeom>
        </p:spPr>
      </p:pic>
      <p:pic>
        <p:nvPicPr>
          <p:cNvPr id="10" name="Picture 2">
            <a:extLst>
              <a:ext uri="{FF2B5EF4-FFF2-40B4-BE49-F238E27FC236}">
                <a16:creationId xmlns:a16="http://schemas.microsoft.com/office/drawing/2014/main" xmlns="" id="{C9C7B417-EE4B-BFBE-AEC1-6FDE8CC8CF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23808"/>
          <a:stretch>
            <a:fillRect/>
          </a:stretch>
        </p:blipFill>
        <p:spPr>
          <a:xfrm>
            <a:off x="609600" y="2147394"/>
            <a:ext cx="8321845" cy="7450379"/>
          </a:xfrm>
          <a:prstGeom prst="rect">
            <a:avLst/>
          </a:prstGeom>
        </p:spPr>
      </p:pic>
      <p:pic>
        <p:nvPicPr>
          <p:cNvPr id="11" name="Picture 2">
            <a:extLst>
              <a:ext uri="{FF2B5EF4-FFF2-40B4-BE49-F238E27FC236}">
                <a16:creationId xmlns:a16="http://schemas.microsoft.com/office/drawing/2014/main" xmlns="" id="{BCE81814-8835-1191-9BB8-34DCAA3942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23808"/>
          <a:stretch>
            <a:fillRect/>
          </a:stretch>
        </p:blipFill>
        <p:spPr>
          <a:xfrm>
            <a:off x="9356557" y="2150818"/>
            <a:ext cx="8321844" cy="7446955"/>
          </a:xfrm>
          <a:prstGeom prst="rect">
            <a:avLst/>
          </a:prstGeom>
        </p:spPr>
      </p:pic>
      <p:sp>
        <p:nvSpPr>
          <p:cNvPr id="13" name="TextBox 12">
            <a:extLst>
              <a:ext uri="{FF2B5EF4-FFF2-40B4-BE49-F238E27FC236}">
                <a16:creationId xmlns:a16="http://schemas.microsoft.com/office/drawing/2014/main" xmlns="" id="{E08CF72B-5611-29F8-DD95-D91108463E7D}"/>
              </a:ext>
            </a:extLst>
          </p:cNvPr>
          <p:cNvSpPr txBox="1"/>
          <p:nvPr/>
        </p:nvSpPr>
        <p:spPr>
          <a:xfrm>
            <a:off x="805295" y="4387162"/>
            <a:ext cx="7930453" cy="2723823"/>
          </a:xfrm>
          <a:prstGeom prst="rect">
            <a:avLst/>
          </a:prstGeom>
          <a:noFill/>
        </p:spPr>
        <p:txBody>
          <a:bodyPr wrap="square">
            <a:spAutoFit/>
          </a:bodyPr>
          <a:lstStyle/>
          <a:p>
            <a:pPr marL="571500" indent="-571500" algn="just">
              <a:lnSpc>
                <a:spcPct val="150000"/>
              </a:lnSpc>
              <a:buFont typeface="Wingdings" panose="05000000000000000000" pitchFamily="2" charset="2"/>
              <a:buChar char="v"/>
            </a:pPr>
            <a:r>
              <a:rPr lang="vi-VN" sz="3800" dirty="0"/>
              <a:t>Các loài sinh vật trong giọt nước ao hay lát biểu mô ở động </a:t>
            </a:r>
            <a:r>
              <a:rPr lang="vi-VN" sz="3800" dirty="0" smtClean="0"/>
              <a:t>vật</a:t>
            </a:r>
            <a:r>
              <a:rPr lang="en-US" sz="3800" dirty="0"/>
              <a:t> </a:t>
            </a:r>
            <a:r>
              <a:rPr lang="en-US" sz="3800" dirty="0">
                <a:latin typeface="Arial" panose="020B0604020202020204" pitchFamily="34" charset="0"/>
                <a:cs typeface="Arial" panose="020B0604020202020204" pitchFamily="34" charset="0"/>
              </a:rPr>
              <a:t>đ</a:t>
            </a:r>
            <a:r>
              <a:rPr lang="vi-VN" sz="3800" dirty="0" smtClean="0"/>
              <a:t>ều </a:t>
            </a:r>
            <a:r>
              <a:rPr lang="vi-VN" sz="3800" dirty="0"/>
              <a:t>được cấu tạo từ tế bào.</a:t>
            </a:r>
            <a:endParaRPr lang="en-US" sz="3800" dirty="0"/>
          </a:p>
        </p:txBody>
      </p:sp>
      <p:sp>
        <p:nvSpPr>
          <p:cNvPr id="4" name="Rectangle: Rounded Corners 3">
            <a:extLst>
              <a:ext uri="{FF2B5EF4-FFF2-40B4-BE49-F238E27FC236}">
                <a16:creationId xmlns:a16="http://schemas.microsoft.com/office/drawing/2014/main" xmlns="" id="{FDE9398D-712B-321C-FF68-C77B2165CDF8}"/>
              </a:ext>
            </a:extLst>
          </p:cNvPr>
          <p:cNvSpPr/>
          <p:nvPr/>
        </p:nvSpPr>
        <p:spPr>
          <a:xfrm>
            <a:off x="2590473" y="3100896"/>
            <a:ext cx="4114800" cy="1117589"/>
          </a:xfrm>
          <a:prstGeom prst="roundRect">
            <a:avLst/>
          </a:prstGeom>
          <a:solidFill>
            <a:srgbClr val="92D05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dirty="0" err="1" smtClean="0">
                <a:latin typeface="Arial" panose="020B0604020202020204" pitchFamily="34" charset="0"/>
                <a:cs typeface="Arial" panose="020B0604020202020204" pitchFamily="34" charset="0"/>
              </a:rPr>
              <a:t>Giống</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nhau</a:t>
            </a:r>
            <a:endParaRPr lang="en-US" sz="4200" dirty="0">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xmlns="" id="{97BAE524-8ED1-F998-5D28-3E4C56C54B64}"/>
              </a:ext>
            </a:extLst>
          </p:cNvPr>
          <p:cNvSpPr/>
          <p:nvPr/>
        </p:nvSpPr>
        <p:spPr>
          <a:xfrm>
            <a:off x="11449542" y="3100896"/>
            <a:ext cx="4114800" cy="1117589"/>
          </a:xfrm>
          <a:prstGeom prst="roundRect">
            <a:avLst/>
          </a:prstGeom>
          <a:solidFill>
            <a:schemeClr val="accent6"/>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dirty="0" err="1" smtClean="0">
                <a:latin typeface="Arial" panose="020B0604020202020204" pitchFamily="34" charset="0"/>
                <a:cs typeface="Arial" panose="020B0604020202020204" pitchFamily="34" charset="0"/>
              </a:rPr>
              <a:t>Khác</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nhau</a:t>
            </a:r>
            <a:endParaRPr lang="en-US" sz="42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7261BA15-BF3C-FF3C-3CCF-BFA70BBC5FE4}"/>
              </a:ext>
            </a:extLst>
          </p:cNvPr>
          <p:cNvSpPr txBox="1"/>
          <p:nvPr/>
        </p:nvSpPr>
        <p:spPr>
          <a:xfrm>
            <a:off x="9356557" y="4242461"/>
            <a:ext cx="8245242" cy="5355312"/>
          </a:xfrm>
          <a:prstGeom prst="rect">
            <a:avLst/>
          </a:prstGeom>
          <a:noFill/>
        </p:spPr>
        <p:txBody>
          <a:bodyPr wrap="square">
            <a:spAutoFit/>
          </a:bodyPr>
          <a:lstStyle/>
          <a:p>
            <a:pPr marL="571500" indent="-571500" algn="just">
              <a:lnSpc>
                <a:spcPct val="150000"/>
              </a:lnSpc>
              <a:buFont typeface="Wingdings" panose="05000000000000000000" pitchFamily="2" charset="2"/>
              <a:buChar char="v"/>
            </a:pPr>
            <a:r>
              <a:rPr lang="vi-VN" sz="3800" dirty="0"/>
              <a:t>Các loài sinh vật trong hình (a) khác nhau về hình dạng tế bào, </a:t>
            </a:r>
            <a:r>
              <a:rPr lang="vi-VN" sz="3800" dirty="0" smtClean="0"/>
              <a:t>sống</a:t>
            </a:r>
            <a:r>
              <a:rPr lang="en-US" sz="3800" dirty="0"/>
              <a:t> </a:t>
            </a:r>
            <a:r>
              <a:rPr lang="vi-VN" sz="3800" dirty="0" smtClean="0"/>
              <a:t>độc lập</a:t>
            </a:r>
            <a:r>
              <a:rPr lang="en-US" sz="3800" dirty="0" smtClean="0"/>
              <a:t>.</a:t>
            </a:r>
          </a:p>
          <a:p>
            <a:pPr marL="571500" indent="-571500" algn="just">
              <a:lnSpc>
                <a:spcPct val="150000"/>
              </a:lnSpc>
              <a:buFont typeface="Wingdings" panose="05000000000000000000" pitchFamily="2" charset="2"/>
              <a:buChar char="v"/>
            </a:pPr>
            <a:r>
              <a:rPr lang="en-US" sz="3800" dirty="0">
                <a:latin typeface="Arial" panose="020B0604020202020204" pitchFamily="34" charset="0"/>
                <a:cs typeface="Arial" panose="020B0604020202020204" pitchFamily="34" charset="0"/>
              </a:rPr>
              <a:t>C</a:t>
            </a:r>
            <a:r>
              <a:rPr lang="vi-VN" sz="3800" dirty="0" smtClean="0"/>
              <a:t>ác </a:t>
            </a:r>
            <a:r>
              <a:rPr lang="vi-VN" sz="3800" dirty="0"/>
              <a:t>tế bào trong hình (b) có hình dạng giống nhau và có sự liên kết với nhau.</a:t>
            </a:r>
            <a:endParaRPr lang="en-US" sz="3800" dirty="0"/>
          </a:p>
        </p:txBody>
      </p:sp>
      <p:pic>
        <p:nvPicPr>
          <p:cNvPr id="23" name="Picture 10">
            <a:extLst>
              <a:ext uri="{FF2B5EF4-FFF2-40B4-BE49-F238E27FC236}">
                <a16:creationId xmlns:a16="http://schemas.microsoft.com/office/drawing/2014/main" xmlns="" id="{75CAB669-5F61-3598-D0CD-EE584B8473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2400" y="8906745"/>
            <a:ext cx="3930312" cy="1060230"/>
          </a:xfrm>
          <a:prstGeom prst="rect">
            <a:avLst/>
          </a:prstGeom>
        </p:spPr>
      </p:pic>
      <p:pic>
        <p:nvPicPr>
          <p:cNvPr id="26" name="Picture 5">
            <a:extLst>
              <a:ext uri="{FF2B5EF4-FFF2-40B4-BE49-F238E27FC236}">
                <a16:creationId xmlns:a16="http://schemas.microsoft.com/office/drawing/2014/main" xmlns="" id="{76A531AB-7B26-3076-C27A-41C76917B7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620446" y="204734"/>
            <a:ext cx="1981353" cy="2343536"/>
          </a:xfrm>
          <a:prstGeom prst="rect">
            <a:avLst/>
          </a:prstGeom>
        </p:spPr>
      </p:pic>
      <p:sp>
        <p:nvSpPr>
          <p:cNvPr id="12" name="AutoShape 3">
            <a:extLst>
              <a:ext uri="{FF2B5EF4-FFF2-40B4-BE49-F238E27FC236}">
                <a16:creationId xmlns:a16="http://schemas.microsoft.com/office/drawing/2014/main" xmlns="" id="{3E230845-80EE-EDE9-9E4D-F2CE8A71C83C}"/>
              </a:ext>
            </a:extLst>
          </p:cNvPr>
          <p:cNvSpPr/>
          <p:nvPr/>
        </p:nvSpPr>
        <p:spPr>
          <a:xfrm rot="-5400000">
            <a:off x="8647825" y="-1952081"/>
            <a:ext cx="1212028" cy="6446602"/>
          </a:xfrm>
          <a:prstGeom prst="rect">
            <a:avLst/>
          </a:prstGeom>
          <a:solidFill>
            <a:srgbClr val="51604D"/>
          </a:solidFill>
        </p:spPr>
      </p:sp>
      <p:sp>
        <p:nvSpPr>
          <p:cNvPr id="14" name="AutoShape 4">
            <a:extLst>
              <a:ext uri="{FF2B5EF4-FFF2-40B4-BE49-F238E27FC236}">
                <a16:creationId xmlns:a16="http://schemas.microsoft.com/office/drawing/2014/main" xmlns="" id="{FA79C221-76CC-0475-F382-807A82ECFB71}"/>
              </a:ext>
            </a:extLst>
          </p:cNvPr>
          <p:cNvSpPr/>
          <p:nvPr/>
        </p:nvSpPr>
        <p:spPr>
          <a:xfrm rot="-5400000">
            <a:off x="8467992" y="-2155672"/>
            <a:ext cx="1352014" cy="6446602"/>
          </a:xfrm>
          <a:prstGeom prst="rect">
            <a:avLst/>
          </a:prstGeom>
          <a:solidFill>
            <a:srgbClr val="FFFBEC"/>
          </a:solidFill>
        </p:spPr>
      </p:sp>
      <p:sp>
        <p:nvSpPr>
          <p:cNvPr id="15" name="TextBox 18">
            <a:extLst>
              <a:ext uri="{FF2B5EF4-FFF2-40B4-BE49-F238E27FC236}">
                <a16:creationId xmlns:a16="http://schemas.microsoft.com/office/drawing/2014/main" xmlns="" id="{104947D8-FD46-3AB9-DD6D-2492C16A11BC}"/>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dirty="0">
                <a:solidFill>
                  <a:schemeClr val="accent6">
                    <a:lumMod val="50000"/>
                  </a:schemeClr>
                </a:solidFill>
                <a:latin typeface="Arial" panose="020B0604020202020204" pitchFamily="34" charset="0"/>
                <a:cs typeface="Arial" panose="020B0604020202020204" pitchFamily="34" charset="0"/>
              </a:rPr>
              <a:t>LUYỆN TẬP</a:t>
            </a:r>
          </a:p>
        </p:txBody>
      </p:sp>
    </p:spTree>
    <p:extLst>
      <p:ext uri="{BB962C8B-B14F-4D97-AF65-F5344CB8AC3E}">
        <p14:creationId xmlns:p14="http://schemas.microsoft.com/office/powerpoint/2010/main" val="132174254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fade">
                                      <p:cBhvr>
                                        <p:cTn id="29" dur="500"/>
                                        <p:tgtEl>
                                          <p:spTgt spid="1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animEffect transition="in" filter="fade">
                                      <p:cBhvr>
                                        <p:cTn id="39" dur="500"/>
                                        <p:tgtEl>
                                          <p:spTgt spid="2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2">
                                            <p:txEl>
                                              <p:pRg st="1" end="1"/>
                                            </p:txEl>
                                          </p:spTgt>
                                        </p:tgtEl>
                                        <p:attrNameLst>
                                          <p:attrName>style.visibility</p:attrName>
                                        </p:attrNameLst>
                                      </p:cBhvr>
                                      <p:to>
                                        <p:strVal val="visible"/>
                                      </p:to>
                                    </p:set>
                                    <p:animEffect transition="in" filter="fade">
                                      <p:cBhvr>
                                        <p:cTn id="44"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a:extLst>
              <a:ext uri="{FF2B5EF4-FFF2-40B4-BE49-F238E27FC236}">
                <a16:creationId xmlns:a16="http://schemas.microsoft.com/office/drawing/2014/main" xmlns="" id="{B333A17C-95D5-0431-7F2E-4A5A537187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59881" y="-453230"/>
            <a:ext cx="20957720" cy="11782581"/>
          </a:xfrm>
          <a:prstGeom prst="rect">
            <a:avLst/>
          </a:prstGeom>
        </p:spPr>
      </p:pic>
      <p:pic>
        <p:nvPicPr>
          <p:cNvPr id="18" name="Picture 2">
            <a:extLst>
              <a:ext uri="{FF2B5EF4-FFF2-40B4-BE49-F238E27FC236}">
                <a16:creationId xmlns:a16="http://schemas.microsoft.com/office/drawing/2014/main" xmlns="" id="{1E9392EE-6B0E-6111-DB83-EB865B5ECA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20787" y="638844"/>
            <a:ext cx="15195613" cy="9009313"/>
          </a:xfrm>
          <a:prstGeom prst="rect">
            <a:avLst/>
          </a:prstGeom>
        </p:spPr>
      </p:pic>
      <p:grpSp>
        <p:nvGrpSpPr>
          <p:cNvPr id="19" name="Group 3">
            <a:extLst>
              <a:ext uri="{FF2B5EF4-FFF2-40B4-BE49-F238E27FC236}">
                <a16:creationId xmlns:a16="http://schemas.microsoft.com/office/drawing/2014/main" xmlns="" id="{79BC1FFF-C72E-2BB1-B312-5722739EDF53}"/>
              </a:ext>
            </a:extLst>
          </p:cNvPr>
          <p:cNvGrpSpPr/>
          <p:nvPr/>
        </p:nvGrpSpPr>
        <p:grpSpPr>
          <a:xfrm>
            <a:off x="2535583" y="3147243"/>
            <a:ext cx="13566020" cy="5501458"/>
            <a:chOff x="0" y="0"/>
            <a:chExt cx="4194605" cy="848774"/>
          </a:xfrm>
          <a:solidFill>
            <a:srgbClr val="92D050"/>
          </a:solidFill>
        </p:grpSpPr>
        <p:sp>
          <p:nvSpPr>
            <p:cNvPr id="20" name="Freeform 4">
              <a:extLst>
                <a:ext uri="{FF2B5EF4-FFF2-40B4-BE49-F238E27FC236}">
                  <a16:creationId xmlns:a16="http://schemas.microsoft.com/office/drawing/2014/main" xmlns="" id="{E78376C9-0056-28AC-894E-D33A10464D8E}"/>
                </a:ext>
              </a:extLst>
            </p:cNvPr>
            <p:cNvSpPr/>
            <p:nvPr/>
          </p:nvSpPr>
          <p:spPr>
            <a:xfrm>
              <a:off x="0" y="0"/>
              <a:ext cx="4194606" cy="848774"/>
            </a:xfrm>
            <a:custGeom>
              <a:avLst/>
              <a:gdLst/>
              <a:ahLst/>
              <a:cxnLst/>
              <a:rect l="l" t="t" r="r" b="b"/>
              <a:pathLst>
                <a:path w="4194606" h="848774">
                  <a:moveTo>
                    <a:pt x="4070145" y="848774"/>
                  </a:moveTo>
                  <a:lnTo>
                    <a:pt x="124460" y="848774"/>
                  </a:lnTo>
                  <a:cubicBezTo>
                    <a:pt x="55880" y="848774"/>
                    <a:pt x="0" y="792894"/>
                    <a:pt x="0" y="724314"/>
                  </a:cubicBezTo>
                  <a:lnTo>
                    <a:pt x="0" y="124460"/>
                  </a:lnTo>
                  <a:cubicBezTo>
                    <a:pt x="0" y="55880"/>
                    <a:pt x="55880" y="0"/>
                    <a:pt x="124460" y="0"/>
                  </a:cubicBezTo>
                  <a:lnTo>
                    <a:pt x="4070145" y="0"/>
                  </a:lnTo>
                  <a:cubicBezTo>
                    <a:pt x="4138725" y="0"/>
                    <a:pt x="4194606" y="55880"/>
                    <a:pt x="4194606" y="124460"/>
                  </a:cubicBezTo>
                  <a:lnTo>
                    <a:pt x="4194606" y="724314"/>
                  </a:lnTo>
                  <a:cubicBezTo>
                    <a:pt x="4194606" y="792894"/>
                    <a:pt x="4138725" y="848774"/>
                    <a:pt x="4070145" y="848774"/>
                  </a:cubicBezTo>
                  <a:close/>
                </a:path>
              </a:pathLst>
            </a:custGeom>
            <a:grpFill/>
          </p:spPr>
        </p:sp>
      </p:grpSp>
      <p:pic>
        <p:nvPicPr>
          <p:cNvPr id="21" name="Picture 10">
            <a:extLst>
              <a:ext uri="{FF2B5EF4-FFF2-40B4-BE49-F238E27FC236}">
                <a16:creationId xmlns:a16="http://schemas.microsoft.com/office/drawing/2014/main" xmlns="" id="{A6663272-6C25-2906-BB17-9CA5475367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97578" y="360265"/>
            <a:ext cx="4120174" cy="1255775"/>
          </a:xfrm>
          <a:prstGeom prst="rect">
            <a:avLst/>
          </a:prstGeom>
        </p:spPr>
      </p:pic>
      <p:pic>
        <p:nvPicPr>
          <p:cNvPr id="23" name="Picture 12">
            <a:extLst>
              <a:ext uri="{FF2B5EF4-FFF2-40B4-BE49-F238E27FC236}">
                <a16:creationId xmlns:a16="http://schemas.microsoft.com/office/drawing/2014/main" xmlns="" id="{EC69BC37-4C89-E80C-DC3C-D6425450FB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38243"/>
          <a:stretch>
            <a:fillRect/>
          </a:stretch>
        </p:blipFill>
        <p:spPr>
          <a:xfrm>
            <a:off x="16739561" y="-610545"/>
            <a:ext cx="2084282" cy="3240025"/>
          </a:xfrm>
          <a:prstGeom prst="rect">
            <a:avLst/>
          </a:prstGeom>
        </p:spPr>
      </p:pic>
      <p:pic>
        <p:nvPicPr>
          <p:cNvPr id="24" name="Picture 13">
            <a:extLst>
              <a:ext uri="{FF2B5EF4-FFF2-40B4-BE49-F238E27FC236}">
                <a16:creationId xmlns:a16="http://schemas.microsoft.com/office/drawing/2014/main" xmlns="" id="{AD15C07A-AC2E-08AC-74D5-22B29DB0AC6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732791" y="-1162879"/>
            <a:ext cx="3522982" cy="3585733"/>
          </a:xfrm>
          <a:prstGeom prst="rect">
            <a:avLst/>
          </a:prstGeom>
        </p:spPr>
      </p:pic>
      <p:pic>
        <p:nvPicPr>
          <p:cNvPr id="25" name="Picture 14">
            <a:extLst>
              <a:ext uri="{FF2B5EF4-FFF2-40B4-BE49-F238E27FC236}">
                <a16:creationId xmlns:a16="http://schemas.microsoft.com/office/drawing/2014/main" xmlns="" id="{E6B63892-DF89-ABFB-1D0B-EA04C26999B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981911">
            <a:off x="14906841" y="730233"/>
            <a:ext cx="980647" cy="916905"/>
          </a:xfrm>
          <a:prstGeom prst="rect">
            <a:avLst/>
          </a:prstGeom>
        </p:spPr>
      </p:pic>
      <p:pic>
        <p:nvPicPr>
          <p:cNvPr id="22" name="Picture 11">
            <a:extLst>
              <a:ext uri="{FF2B5EF4-FFF2-40B4-BE49-F238E27FC236}">
                <a16:creationId xmlns:a16="http://schemas.microsoft.com/office/drawing/2014/main" xmlns="" id="{F5231855-36D5-073C-6C3A-AB24C5D45DD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20418" y="7709785"/>
            <a:ext cx="2714405" cy="2571899"/>
          </a:xfrm>
          <a:prstGeom prst="rect">
            <a:avLst/>
          </a:prstGeom>
        </p:spPr>
      </p:pic>
      <p:sp>
        <p:nvSpPr>
          <p:cNvPr id="14" name="TextBox 18">
            <a:extLst>
              <a:ext uri="{FF2B5EF4-FFF2-40B4-BE49-F238E27FC236}">
                <a16:creationId xmlns:a16="http://schemas.microsoft.com/office/drawing/2014/main" xmlns="" id="{104947D8-FD46-3AB9-DD6D-2492C16A11BC}"/>
              </a:ext>
            </a:extLst>
          </p:cNvPr>
          <p:cNvSpPr txBox="1"/>
          <p:nvPr/>
        </p:nvSpPr>
        <p:spPr>
          <a:xfrm>
            <a:off x="3490003" y="1644230"/>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dirty="0" smtClean="0">
                <a:solidFill>
                  <a:schemeClr val="accent6">
                    <a:lumMod val="50000"/>
                  </a:schemeClr>
                </a:solidFill>
                <a:latin typeface="Arial" panose="020B0604020202020204" pitchFamily="34" charset="0"/>
                <a:cs typeface="Arial" panose="020B0604020202020204" pitchFamily="34" charset="0"/>
              </a:rPr>
              <a:t>VẬN DỤNG</a:t>
            </a:r>
            <a:endParaRPr lang="en-US" sz="6500" b="1" dirty="0">
              <a:solidFill>
                <a:schemeClr val="accent6">
                  <a:lumMod val="50000"/>
                </a:schemeClr>
              </a:solidFill>
              <a:latin typeface="Arial" panose="020B0604020202020204" pitchFamily="34" charset="0"/>
              <a:cs typeface="Arial" panose="020B0604020202020204" pitchFamily="34" charset="0"/>
            </a:endParaRPr>
          </a:p>
        </p:txBody>
      </p:sp>
      <p:sp>
        <p:nvSpPr>
          <p:cNvPr id="2" name="Rectangle 1"/>
          <p:cNvSpPr/>
          <p:nvPr/>
        </p:nvSpPr>
        <p:spPr>
          <a:xfrm>
            <a:off x="3070193" y="4005146"/>
            <a:ext cx="12496800" cy="3785652"/>
          </a:xfrm>
          <a:prstGeom prst="rect">
            <a:avLst/>
          </a:prstGeom>
        </p:spPr>
        <p:txBody>
          <a:bodyPr wrap="square">
            <a:spAutoFit/>
          </a:bodyPr>
          <a:lstStyle/>
          <a:p>
            <a:pPr algn="just">
              <a:lnSpc>
                <a:spcPct val="150000"/>
              </a:lnSpc>
              <a:spcBef>
                <a:spcPts val="300"/>
              </a:spcBef>
              <a:spcAft>
                <a:spcPts val="300"/>
              </a:spcAft>
            </a:pPr>
            <a:r>
              <a:rPr lang="vi-VN" sz="4000" dirty="0">
                <a:solidFill>
                  <a:schemeClr val="bg1"/>
                </a:solidFill>
                <a:ea typeface="Times New Roman" panose="02020603050405020304" pitchFamily="18" charset="0"/>
              </a:rPr>
              <a:t>Em hãy đưa ra quan điểm cá nhân của mình về ý kiến sau: </a:t>
            </a:r>
            <a:r>
              <a:rPr lang="vi-VN" sz="4000" i="1" dirty="0">
                <a:solidFill>
                  <a:schemeClr val="bg1"/>
                </a:solidFill>
                <a:ea typeface="Times New Roman" panose="02020603050405020304" pitchFamily="18" charset="0"/>
              </a:rPr>
              <a:t>“Ở sinh vật đa bào, hoạt động sống của cơ thể là sự phối hợp của các tế bào cấu tạo nên cơ thể.” </a:t>
            </a:r>
            <a:r>
              <a:rPr lang="vi-VN" sz="4000" dirty="0">
                <a:solidFill>
                  <a:schemeClr val="bg1"/>
                </a:solidFill>
                <a:ea typeface="Times New Roman" panose="02020603050405020304" pitchFamily="18" charset="0"/>
              </a:rPr>
              <a:t>Đưa ra các dẫn chứng biện luận cho ý kiến của em.</a:t>
            </a:r>
            <a:endParaRPr lang="en-US" sz="4000" dirty="0">
              <a:solidFill>
                <a:schemeClr val="bg1"/>
              </a:solidFill>
              <a:effectLst/>
              <a:ea typeface="Times New Roman" panose="02020603050405020304" pitchFamily="18" charset="0"/>
            </a:endParaRPr>
          </a:p>
        </p:txBody>
      </p:sp>
      <p:pic>
        <p:nvPicPr>
          <p:cNvPr id="16" name="Picture 21"/>
          <p:cNvPicPr>
            <a:picLocks noChangeAspect="1"/>
          </p:cNvPicPr>
          <p:nvPr/>
        </p:nvPicPr>
        <p:blipFill>
          <a:blip r:embed="rId17"/>
          <a:srcRect/>
          <a:stretch>
            <a:fillRect/>
          </a:stretch>
        </p:blipFill>
        <p:spPr>
          <a:xfrm>
            <a:off x="14051441" y="7479296"/>
            <a:ext cx="3031103" cy="2421094"/>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5929" y="-747790"/>
            <a:ext cx="20038329" cy="11782581"/>
          </a:xfrm>
          <a:prstGeom prst="rect">
            <a:avLst/>
          </a:prstGeom>
        </p:spPr>
      </p:pic>
      <p:grpSp>
        <p:nvGrpSpPr>
          <p:cNvPr id="5" name="Group 5"/>
          <p:cNvGrpSpPr/>
          <p:nvPr/>
        </p:nvGrpSpPr>
        <p:grpSpPr>
          <a:xfrm rot="5400000">
            <a:off x="8132514" y="-3015056"/>
            <a:ext cx="2011870" cy="8824865"/>
            <a:chOff x="0" y="0"/>
            <a:chExt cx="1917354" cy="7155888"/>
          </a:xfrm>
        </p:grpSpPr>
        <p:sp>
          <p:nvSpPr>
            <p:cNvPr id="6" name="Freeform 6"/>
            <p:cNvSpPr/>
            <p:nvPr/>
          </p:nvSpPr>
          <p:spPr>
            <a:xfrm>
              <a:off x="-9098" y="-6509"/>
              <a:ext cx="1931685"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rgbClr val="FFFBEC"/>
            </a:solidFill>
          </p:spPr>
        </p:sp>
      </p:grpSp>
      <p:sp>
        <p:nvSpPr>
          <p:cNvPr id="8" name="AutoShape 8"/>
          <p:cNvSpPr/>
          <p:nvPr/>
        </p:nvSpPr>
        <p:spPr>
          <a:xfrm>
            <a:off x="972070" y="2761412"/>
            <a:ext cx="11219929" cy="6422053"/>
          </a:xfrm>
          <a:prstGeom prst="rect">
            <a:avLst/>
          </a:prstGeom>
          <a:solidFill>
            <a:srgbClr val="DB9463"/>
          </a:solidFill>
        </p:spPr>
      </p:sp>
      <p:sp>
        <p:nvSpPr>
          <p:cNvPr id="9" name="AutoShape 9"/>
          <p:cNvSpPr/>
          <p:nvPr/>
        </p:nvSpPr>
        <p:spPr>
          <a:xfrm>
            <a:off x="304799" y="3258239"/>
            <a:ext cx="11579539" cy="6152270"/>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067540">
            <a:off x="17986708" y="949017"/>
            <a:ext cx="670274" cy="708944"/>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2737" y="415686"/>
            <a:ext cx="3201754" cy="2642902"/>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634371" y="787605"/>
            <a:ext cx="1797222" cy="3219778"/>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63382" y="8456707"/>
            <a:ext cx="2996140" cy="1198456"/>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7599" y="3692261"/>
            <a:ext cx="622221" cy="630243"/>
          </a:xfrm>
          <a:prstGeom prst="rect">
            <a:avLst/>
          </a:prstGeom>
        </p:spPr>
      </p:pic>
      <p:pic>
        <p:nvPicPr>
          <p:cNvPr id="17" name="Picture 17"/>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5682712">
            <a:off x="7504159" y="9101143"/>
            <a:ext cx="949934" cy="761674"/>
          </a:xfrm>
          <a:prstGeom prst="rect">
            <a:avLst/>
          </a:prstGeom>
        </p:spPr>
      </p:pic>
      <p:sp>
        <p:nvSpPr>
          <p:cNvPr id="18" name="TextBox 18">
            <a:extLst>
              <a:ext uri="{FF2B5EF4-FFF2-40B4-BE49-F238E27FC236}">
                <a16:creationId xmlns:a16="http://schemas.microsoft.com/office/drawing/2014/main" xmlns="" id="{4BFE7588-6998-C432-6C2E-BAEDA2A25B8F}"/>
              </a:ext>
            </a:extLst>
          </p:cNvPr>
          <p:cNvSpPr txBox="1"/>
          <p:nvPr/>
        </p:nvSpPr>
        <p:spPr>
          <a:xfrm>
            <a:off x="3534035" y="859234"/>
            <a:ext cx="11219929" cy="959173"/>
          </a:xfrm>
          <a:prstGeom prst="rect">
            <a:avLst/>
          </a:prstGeom>
        </p:spPr>
        <p:txBody>
          <a:bodyPr lIns="0" tIns="0" rIns="0" bIns="0" rtlCol="0" anchor="t">
            <a:spAutoFit/>
          </a:bodyPr>
          <a:lstStyle/>
          <a:p>
            <a:pPr marL="0" lvl="0" indent="0" algn="ctr">
              <a:lnSpc>
                <a:spcPts val="8000"/>
              </a:lnSpc>
              <a:spcBef>
                <a:spcPct val="0"/>
              </a:spcBef>
            </a:pPr>
            <a:r>
              <a:rPr lang="en-US" sz="6200" b="1" dirty="0">
                <a:solidFill>
                  <a:schemeClr val="accent6">
                    <a:lumMod val="50000"/>
                  </a:schemeClr>
                </a:solidFill>
                <a:latin typeface="Arial" panose="020B0604020202020204" pitchFamily="34" charset="0"/>
                <a:cs typeface="Arial" panose="020B0604020202020204" pitchFamily="34" charset="0"/>
              </a:rPr>
              <a:t>HƯỚNG DẪN VỀ NHÀ</a:t>
            </a:r>
          </a:p>
        </p:txBody>
      </p:sp>
      <p:sp>
        <p:nvSpPr>
          <p:cNvPr id="22" name="TextBox 21">
            <a:extLst>
              <a:ext uri="{FF2B5EF4-FFF2-40B4-BE49-F238E27FC236}">
                <a16:creationId xmlns:a16="http://schemas.microsoft.com/office/drawing/2014/main" xmlns="" id="{4B821C96-A381-3B6B-1BF7-EB23D23AE7F0}"/>
              </a:ext>
            </a:extLst>
          </p:cNvPr>
          <p:cNvSpPr txBox="1"/>
          <p:nvPr/>
        </p:nvSpPr>
        <p:spPr>
          <a:xfrm>
            <a:off x="744789" y="4441972"/>
            <a:ext cx="10699557" cy="3785652"/>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4000" dirty="0"/>
              <a:t>Ôn lại kiến thức đã học.</a:t>
            </a:r>
            <a:endParaRPr lang="en-US" sz="4000" dirty="0"/>
          </a:p>
          <a:p>
            <a:pPr marL="571500" indent="-571500" algn="just">
              <a:lnSpc>
                <a:spcPct val="150000"/>
              </a:lnSpc>
              <a:buFont typeface="Wingdings" panose="05000000000000000000" pitchFamily="2" charset="2"/>
              <a:buChar char="§"/>
            </a:pPr>
            <a:r>
              <a:rPr lang="vi-VN" sz="4000" dirty="0" smtClean="0"/>
              <a:t>Làm </a:t>
            </a:r>
            <a:r>
              <a:rPr lang="vi-VN" sz="4000" dirty="0"/>
              <a:t>bài tập trong Sách bài tập Sinh học 10.</a:t>
            </a:r>
            <a:endParaRPr lang="en-US" sz="4000" dirty="0"/>
          </a:p>
          <a:p>
            <a:pPr marL="571500" indent="-571500" algn="just">
              <a:lnSpc>
                <a:spcPct val="150000"/>
              </a:lnSpc>
              <a:buFont typeface="Wingdings" panose="05000000000000000000" pitchFamily="2" charset="2"/>
              <a:buChar char="§"/>
            </a:pPr>
            <a:r>
              <a:rPr lang="vi-VN" sz="4000" dirty="0" smtClean="0"/>
              <a:t>Đọc </a:t>
            </a:r>
            <a:r>
              <a:rPr lang="vi-VN" sz="4000" dirty="0"/>
              <a:t>và tìm hiểu trước </a:t>
            </a:r>
            <a:r>
              <a:rPr lang="vi-VN" sz="4000" i="1" dirty="0"/>
              <a:t>Bài 5: Các nguyên tố hóa học và nước.</a:t>
            </a:r>
            <a:endParaRPr lang="en-US" sz="4000" dirty="0"/>
          </a:p>
        </p:txBody>
      </p:sp>
      <p:pic>
        <p:nvPicPr>
          <p:cNvPr id="19" name="Picture 8">
            <a:extLst>
              <a:ext uri="{FF2B5EF4-FFF2-40B4-BE49-F238E27FC236}">
                <a16:creationId xmlns:a16="http://schemas.microsoft.com/office/drawing/2014/main" xmlns="" id="{C5B5F512-4BFE-4F35-ADE5-3FD4AF9090F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12551609" y="3595126"/>
            <a:ext cx="5028929" cy="4754624"/>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anim calcmode="lin" valueType="num">
                                      <p:cBhvr>
                                        <p:cTn id="8"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xEl>
                                              <p:pRg st="1" end="1"/>
                                            </p:txEl>
                                          </p:spTgt>
                                        </p:tgtEl>
                                        <p:attrNameLst>
                                          <p:attrName>style.visibility</p:attrName>
                                        </p:attrNameLst>
                                      </p:cBhvr>
                                      <p:to>
                                        <p:strVal val="visible"/>
                                      </p:to>
                                    </p:set>
                                    <p:animEffect transition="in" filter="fade">
                                      <p:cBhvr>
                                        <p:cTn id="14" dur="500"/>
                                        <p:tgtEl>
                                          <p:spTgt spid="22">
                                            <p:txEl>
                                              <p:pRg st="1" end="1"/>
                                            </p:txEl>
                                          </p:spTgt>
                                        </p:tgtEl>
                                      </p:cBhvr>
                                    </p:animEffect>
                                    <p:anim calcmode="lin" valueType="num">
                                      <p:cBhvr>
                                        <p:cTn id="15"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animEffect transition="in" filter="fade">
                                      <p:cBhvr>
                                        <p:cTn id="21" dur="500"/>
                                        <p:tgtEl>
                                          <p:spTgt spid="22">
                                            <p:txEl>
                                              <p:pRg st="2" end="2"/>
                                            </p:txEl>
                                          </p:spTgt>
                                        </p:tgtEl>
                                      </p:cBhvr>
                                    </p:animEffect>
                                    <p:anim calcmode="lin" valueType="num">
                                      <p:cBhvr>
                                        <p:cTn id="22"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34860" y="-747790"/>
            <a:ext cx="20957720" cy="11782581"/>
          </a:xfrm>
          <a:prstGeom prst="rect">
            <a:avLst/>
          </a:prstGeom>
        </p:spPr>
      </p:pic>
      <p:sp>
        <p:nvSpPr>
          <p:cNvPr id="3" name="AutoShape 3"/>
          <p:cNvSpPr/>
          <p:nvPr/>
        </p:nvSpPr>
        <p:spPr>
          <a:xfrm>
            <a:off x="1735268" y="2039687"/>
            <a:ext cx="14875632" cy="6490685"/>
          </a:xfrm>
          <a:prstGeom prst="rect">
            <a:avLst/>
          </a:prstGeom>
          <a:solidFill>
            <a:srgbClr val="FFFBEC"/>
          </a:solidFill>
        </p:spPr>
      </p:sp>
      <p:sp>
        <p:nvSpPr>
          <p:cNvPr id="5" name="AutoShape 5"/>
          <p:cNvSpPr/>
          <p:nvPr/>
        </p:nvSpPr>
        <p:spPr>
          <a:xfrm rot="-5406310">
            <a:off x="3455144" y="317952"/>
            <a:ext cx="3067825" cy="0"/>
          </a:xfrm>
          <a:prstGeom prst="line">
            <a:avLst/>
          </a:prstGeom>
          <a:ln w="19050" cap="rnd">
            <a:solidFill>
              <a:srgbClr val="727272"/>
            </a:solidFill>
            <a:prstDash val="solid"/>
            <a:headEnd type="none" w="sm" len="sm"/>
            <a:tailEnd type="none" w="sm" len="sm"/>
          </a:ln>
        </p:spPr>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03428" y="1366348"/>
            <a:ext cx="984675" cy="990076"/>
          </a:xfrm>
          <a:prstGeom prst="rect">
            <a:avLst/>
          </a:prstGeom>
        </p:spPr>
      </p:pic>
      <p:sp>
        <p:nvSpPr>
          <p:cNvPr id="7" name="AutoShape 7"/>
          <p:cNvSpPr/>
          <p:nvPr/>
        </p:nvSpPr>
        <p:spPr>
          <a:xfrm rot="-5406310">
            <a:off x="12097235" y="317952"/>
            <a:ext cx="3067825" cy="0"/>
          </a:xfrm>
          <a:prstGeom prst="line">
            <a:avLst/>
          </a:prstGeom>
          <a:ln w="19050" cap="rnd">
            <a:solidFill>
              <a:srgbClr val="727272"/>
            </a:solidFill>
            <a:prstDash val="solid"/>
            <a:headEnd type="none" w="sm" len="sm"/>
            <a:tailEnd type="none" w="sm" len="sm"/>
          </a:ln>
        </p:spPr>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145519" y="1366348"/>
            <a:ext cx="984675" cy="99007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175902" y="6850257"/>
            <a:ext cx="3079150" cy="320744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871555">
            <a:off x="1777117" y="8199896"/>
            <a:ext cx="1971804" cy="64531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24986" y="2600519"/>
            <a:ext cx="2371475" cy="448424"/>
          </a:xfrm>
          <a:prstGeom prst="rect">
            <a:avLst/>
          </a:prstGeom>
        </p:spPr>
      </p:pic>
      <p:sp>
        <p:nvSpPr>
          <p:cNvPr id="12" name="TextBox 5">
            <a:extLst>
              <a:ext uri="{FF2B5EF4-FFF2-40B4-BE49-F238E27FC236}">
                <a16:creationId xmlns:a16="http://schemas.microsoft.com/office/drawing/2014/main" xmlns="" id="{FED3245E-18E7-D376-4FA6-47A6EA122607}"/>
              </a:ext>
            </a:extLst>
          </p:cNvPr>
          <p:cNvSpPr txBox="1"/>
          <p:nvPr/>
        </p:nvSpPr>
        <p:spPr>
          <a:xfrm>
            <a:off x="2039808" y="3767883"/>
            <a:ext cx="14266552" cy="3034292"/>
          </a:xfrm>
          <a:prstGeom prst="rect">
            <a:avLst/>
          </a:prstGeom>
        </p:spPr>
        <p:txBody>
          <a:bodyPr wrap="square" lIns="0" tIns="0" rIns="0" bIns="0" rtlCol="0" anchor="t">
            <a:spAutoFit/>
          </a:bodyPr>
          <a:lstStyle/>
          <a:p>
            <a:pPr algn="ctr">
              <a:lnSpc>
                <a:spcPct val="130000"/>
              </a:lnSpc>
            </a:pPr>
            <a:r>
              <a:rPr lang="en-US" sz="8000" b="1" dirty="0" smtClean="0">
                <a:solidFill>
                  <a:srgbClr val="7B211E"/>
                </a:solidFill>
                <a:latin typeface="Arial" panose="020B0604020202020204" pitchFamily="34" charset="0"/>
                <a:cs typeface="Arial" panose="020B0604020202020204" pitchFamily="34" charset="0"/>
              </a:rPr>
              <a:t>XIN CHÀO TẠM BIỆT </a:t>
            </a:r>
          </a:p>
          <a:p>
            <a:pPr algn="ctr">
              <a:lnSpc>
                <a:spcPct val="130000"/>
              </a:lnSpc>
            </a:pPr>
            <a:r>
              <a:rPr lang="en-US" sz="8000" b="1" dirty="0" smtClean="0">
                <a:solidFill>
                  <a:srgbClr val="7B211E"/>
                </a:solidFill>
                <a:latin typeface="Arial" panose="020B0604020202020204" pitchFamily="34" charset="0"/>
                <a:cs typeface="Arial" panose="020B0604020202020204" pitchFamily="34" charset="0"/>
              </a:rPr>
              <a:t>VÀ HẸN GẶP LẠI!</a:t>
            </a:r>
            <a:endParaRPr lang="en-US" sz="8000" b="1" dirty="0">
              <a:solidFill>
                <a:srgbClr val="7B211E"/>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747790"/>
            <a:ext cx="19469734" cy="11782581"/>
          </a:xfrm>
          <a:prstGeom prst="rect">
            <a:avLst/>
          </a:prstGeom>
        </p:spPr>
      </p:pic>
      <p:sp>
        <p:nvSpPr>
          <p:cNvPr id="30" name="AutoShape 7">
            <a:extLst>
              <a:ext uri="{FF2B5EF4-FFF2-40B4-BE49-F238E27FC236}">
                <a16:creationId xmlns:a16="http://schemas.microsoft.com/office/drawing/2014/main" xmlns="" id="{940808B4-BA87-4237-E143-831C6F3463EC}"/>
              </a:ext>
            </a:extLst>
          </p:cNvPr>
          <p:cNvSpPr/>
          <p:nvPr/>
        </p:nvSpPr>
        <p:spPr>
          <a:xfrm>
            <a:off x="3593350" y="3014515"/>
            <a:ext cx="11219930" cy="2367166"/>
          </a:xfrm>
          <a:prstGeom prst="rect">
            <a:avLst/>
          </a:prstGeom>
          <a:solidFill>
            <a:srgbClr val="FFFBEC"/>
          </a:solidFill>
        </p:spPr>
      </p:sp>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59968" y="469240"/>
            <a:ext cx="1486835" cy="2210160"/>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6084239">
            <a:off x="17229490" y="5779587"/>
            <a:ext cx="1772582" cy="580118"/>
          </a:xfrm>
          <a:prstGeom prst="rect">
            <a:avLst/>
          </a:prstGeom>
        </p:spPr>
      </p:pic>
      <p:sp>
        <p:nvSpPr>
          <p:cNvPr id="21" name="AutoShape 3">
            <a:extLst>
              <a:ext uri="{FF2B5EF4-FFF2-40B4-BE49-F238E27FC236}">
                <a16:creationId xmlns:a16="http://schemas.microsoft.com/office/drawing/2014/main" xmlns="" id="{8322A1B0-CD24-D5B2-539F-978A684A93B0}"/>
              </a:ext>
            </a:extLst>
          </p:cNvPr>
          <p:cNvSpPr/>
          <p:nvPr/>
        </p:nvSpPr>
        <p:spPr>
          <a:xfrm rot="-5400000">
            <a:off x="8493567" y="-2955733"/>
            <a:ext cx="1352014" cy="8382000"/>
          </a:xfrm>
          <a:prstGeom prst="rect">
            <a:avLst/>
          </a:prstGeom>
          <a:solidFill>
            <a:srgbClr val="51604D"/>
          </a:solidFill>
        </p:spPr>
      </p:sp>
      <p:sp>
        <p:nvSpPr>
          <p:cNvPr id="22" name="AutoShape 4">
            <a:extLst>
              <a:ext uri="{FF2B5EF4-FFF2-40B4-BE49-F238E27FC236}">
                <a16:creationId xmlns:a16="http://schemas.microsoft.com/office/drawing/2014/main" xmlns="" id="{E54DF3A1-87DC-3196-83CC-1447CA38BCC6}"/>
              </a:ext>
            </a:extLst>
          </p:cNvPr>
          <p:cNvSpPr/>
          <p:nvPr/>
        </p:nvSpPr>
        <p:spPr>
          <a:xfrm rot="-5400000">
            <a:off x="8391793" y="-3123371"/>
            <a:ext cx="1352014" cy="8382000"/>
          </a:xfrm>
          <a:prstGeom prst="rect">
            <a:avLst/>
          </a:prstGeom>
          <a:solidFill>
            <a:srgbClr val="FFFBEC"/>
          </a:solidFill>
        </p:spPr>
      </p:sp>
      <p:sp>
        <p:nvSpPr>
          <p:cNvPr id="23" name="TextBox 18">
            <a:extLst>
              <a:ext uri="{FF2B5EF4-FFF2-40B4-BE49-F238E27FC236}">
                <a16:creationId xmlns:a16="http://schemas.microsoft.com/office/drawing/2014/main" xmlns="" id="{B27F0B83-83C2-8DE5-8916-D8A6CFE403B1}"/>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chemeClr val="accent6">
                    <a:lumMod val="50000"/>
                  </a:schemeClr>
                </a:solidFill>
                <a:latin typeface="Arial" panose="020B0604020202020204" pitchFamily="34" charset="0"/>
                <a:cs typeface="Arial" panose="020B0604020202020204" pitchFamily="34" charset="0"/>
              </a:rPr>
              <a:t>NỘI DUNG BÀI HỌC</a:t>
            </a:r>
            <a:endParaRPr lang="en-US" sz="6500" b="1" dirty="0">
              <a:solidFill>
                <a:schemeClr val="accent6">
                  <a:lumMod val="50000"/>
                </a:schemeClr>
              </a:solidFill>
              <a:latin typeface="Arial" panose="020B0604020202020204" pitchFamily="34" charset="0"/>
              <a:cs typeface="Arial" panose="020B0604020202020204" pitchFamily="34" charset="0"/>
            </a:endParaRPr>
          </a:p>
        </p:txBody>
      </p:sp>
      <p:sp>
        <p:nvSpPr>
          <p:cNvPr id="25" name="AutoShape 7">
            <a:extLst>
              <a:ext uri="{FF2B5EF4-FFF2-40B4-BE49-F238E27FC236}">
                <a16:creationId xmlns:a16="http://schemas.microsoft.com/office/drawing/2014/main" xmlns="" id="{940808B4-BA87-4237-E143-831C6F3463EC}"/>
              </a:ext>
            </a:extLst>
          </p:cNvPr>
          <p:cNvSpPr/>
          <p:nvPr/>
        </p:nvSpPr>
        <p:spPr>
          <a:xfrm>
            <a:off x="3593350" y="6440382"/>
            <a:ext cx="11219930" cy="2367166"/>
          </a:xfrm>
          <a:prstGeom prst="rect">
            <a:avLst/>
          </a:prstGeom>
          <a:solidFill>
            <a:srgbClr val="FFFBEC"/>
          </a:solidFill>
        </p:spPr>
      </p:sp>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28425" y="9192264"/>
            <a:ext cx="2628244" cy="496977"/>
          </a:xfrm>
          <a:prstGeom prst="rect">
            <a:avLst/>
          </a:prstGeom>
        </p:spPr>
      </p:pic>
      <p:sp>
        <p:nvSpPr>
          <p:cNvPr id="27" name="TextBox 26">
            <a:extLst>
              <a:ext uri="{FF2B5EF4-FFF2-40B4-BE49-F238E27FC236}">
                <a16:creationId xmlns:a16="http://schemas.microsoft.com/office/drawing/2014/main" xmlns="" id="{74FA820A-3E7B-0794-2D45-24B7838364BB}"/>
              </a:ext>
            </a:extLst>
          </p:cNvPr>
          <p:cNvSpPr txBox="1"/>
          <p:nvPr/>
        </p:nvSpPr>
        <p:spPr>
          <a:xfrm>
            <a:off x="4161328" y="3728738"/>
            <a:ext cx="10083974" cy="938719"/>
          </a:xfrm>
          <a:prstGeom prst="rect">
            <a:avLst/>
          </a:prstGeom>
          <a:noFill/>
        </p:spPr>
        <p:txBody>
          <a:bodyPr wrap="square" rtlCol="0">
            <a:spAutoFit/>
          </a:bodyPr>
          <a:lstStyle/>
          <a:p>
            <a:pPr algn="ctr"/>
            <a:r>
              <a:rPr lang="en-US" sz="5500" b="1" dirty="0">
                <a:solidFill>
                  <a:schemeClr val="tx2"/>
                </a:solidFill>
                <a:latin typeface="Arial" panose="020B0604020202020204" pitchFamily="34" charset="0"/>
                <a:cs typeface="Arial" panose="020B0604020202020204" pitchFamily="34" charset="0"/>
              </a:rPr>
              <a:t>I. </a:t>
            </a:r>
            <a:r>
              <a:rPr lang="en-US" sz="5500" b="1" dirty="0" err="1" smtClean="0">
                <a:solidFill>
                  <a:schemeClr val="tx2"/>
                </a:solidFill>
                <a:latin typeface="Arial" panose="020B0604020202020204" pitchFamily="34" charset="0"/>
                <a:cs typeface="Arial" panose="020B0604020202020204" pitchFamily="34" charset="0"/>
              </a:rPr>
              <a:t>Học</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thuyết</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tế</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bào</a:t>
            </a:r>
            <a:endParaRPr lang="en-US" sz="5500" b="1" dirty="0">
              <a:solidFill>
                <a:schemeClr val="tx2"/>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xmlns="" id="{7FF53927-7FE4-BAC7-D7B5-06A2AC9EFA7C}"/>
              </a:ext>
            </a:extLst>
          </p:cNvPr>
          <p:cNvSpPr txBox="1"/>
          <p:nvPr/>
        </p:nvSpPr>
        <p:spPr>
          <a:xfrm>
            <a:off x="3800776" y="6608815"/>
            <a:ext cx="10805078" cy="2030299"/>
          </a:xfrm>
          <a:prstGeom prst="rect">
            <a:avLst/>
          </a:prstGeom>
          <a:noFill/>
        </p:spPr>
        <p:txBody>
          <a:bodyPr wrap="square" rtlCol="0">
            <a:spAutoFit/>
          </a:bodyPr>
          <a:lstStyle/>
          <a:p>
            <a:pPr algn="ctr">
              <a:lnSpc>
                <a:spcPct val="120000"/>
              </a:lnSpc>
            </a:pPr>
            <a:r>
              <a:rPr lang="en-US" sz="5500" b="1" dirty="0">
                <a:solidFill>
                  <a:schemeClr val="tx2"/>
                </a:solidFill>
                <a:latin typeface="Arial" panose="020B0604020202020204" pitchFamily="34" charset="0"/>
                <a:cs typeface="Arial" panose="020B0604020202020204" pitchFamily="34" charset="0"/>
              </a:rPr>
              <a:t>II. </a:t>
            </a:r>
            <a:r>
              <a:rPr lang="en-US" sz="5500" b="1" dirty="0" err="1" smtClean="0">
                <a:solidFill>
                  <a:schemeClr val="tx2"/>
                </a:solidFill>
                <a:latin typeface="Arial" panose="020B0604020202020204" pitchFamily="34" charset="0"/>
                <a:cs typeface="Arial" panose="020B0604020202020204" pitchFamily="34" charset="0"/>
              </a:rPr>
              <a:t>Tế</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bào</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là</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đơn</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vị</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cấu</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trúc</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và</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chức</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năng</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của</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cơ</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thể</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sống</a:t>
            </a:r>
            <a:endParaRPr lang="en-US" sz="5500" b="1" dirty="0">
              <a:solidFill>
                <a:schemeClr val="tx2"/>
              </a:solidFill>
              <a:latin typeface="Arial" panose="020B0604020202020204" pitchFamily="34" charset="0"/>
              <a:cs typeface="Arial" panose="020B0604020202020204" pitchFamily="34" charset="0"/>
            </a:endParaRPr>
          </a:p>
        </p:txBody>
      </p:sp>
      <p:pic>
        <p:nvPicPr>
          <p:cNvPr id="31"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a:stretch>
            <a:fillRect/>
          </a:stretch>
        </p:blipFill>
        <p:spPr>
          <a:xfrm>
            <a:off x="15630969" y="775489"/>
            <a:ext cx="2287778" cy="2287778"/>
          </a:xfrm>
          <a:prstGeom prst="rect">
            <a:avLst/>
          </a:prstGeom>
        </p:spPr>
      </p:pic>
      <p:pic>
        <p:nvPicPr>
          <p:cNvPr id="16" name="Picture 16"/>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207659" y="8540562"/>
            <a:ext cx="2176770" cy="518467"/>
          </a:xfrm>
          <a:prstGeom prst="rect">
            <a:avLst/>
          </a:prstGeom>
        </p:spPr>
      </p:pic>
      <p:pic>
        <p:nvPicPr>
          <p:cNvPr id="17" name="Picture 17"/>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414713" y="9162101"/>
            <a:ext cx="2241493" cy="896597"/>
          </a:xfrm>
          <a:prstGeom prst="rect">
            <a:avLst/>
          </a:prstGeom>
        </p:spPr>
      </p:pic>
      <p:pic>
        <p:nvPicPr>
          <p:cNvPr id="32" name="Picture 23"/>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xmlns="" r:embed="rId45"/>
              </a:ext>
            </a:extLst>
          </a:blip>
          <a:srcRect/>
          <a:stretch>
            <a:fillRect/>
          </a:stretch>
        </p:blipFill>
        <p:spPr>
          <a:xfrm rot="3872804">
            <a:off x="836739" y="7689227"/>
            <a:ext cx="1611613" cy="2323045"/>
          </a:xfrm>
          <a:prstGeom prst="rect">
            <a:avLst/>
          </a:prstGeom>
        </p:spPr>
      </p:pic>
    </p:spTree>
    <p:extLst>
      <p:ext uri="{BB962C8B-B14F-4D97-AF65-F5344CB8AC3E}">
        <p14:creationId xmlns:p14="http://schemas.microsoft.com/office/powerpoint/2010/main" val="86309614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59881" y="-453230"/>
            <a:ext cx="20957720" cy="117825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447809" y="1288551"/>
            <a:ext cx="3787770" cy="4967568"/>
          </a:xfrm>
          <a:prstGeom prst="rect">
            <a:avLst/>
          </a:prstGeom>
        </p:spPr>
      </p:pic>
      <p:pic>
        <p:nvPicPr>
          <p:cNvPr id="9" name="Picture 4">
            <a:extLst>
              <a:ext uri="{FF2B5EF4-FFF2-40B4-BE49-F238E27FC236}">
                <a16:creationId xmlns:a16="http://schemas.microsoft.com/office/drawing/2014/main" xmlns="" id="{A5EFE0D0-8649-44BB-20FF-CF855019D7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238500" y="664540"/>
            <a:ext cx="11811000" cy="8957920"/>
          </a:xfrm>
          <a:prstGeom prst="rect">
            <a:avLst/>
          </a:prstGeom>
        </p:spPr>
      </p:pic>
      <p:sp>
        <p:nvSpPr>
          <p:cNvPr id="5" name="TextBox 5"/>
          <p:cNvSpPr txBox="1"/>
          <p:nvPr/>
        </p:nvSpPr>
        <p:spPr>
          <a:xfrm>
            <a:off x="4400936" y="3349332"/>
            <a:ext cx="9636085" cy="1190390"/>
          </a:xfrm>
          <a:prstGeom prst="rect">
            <a:avLst/>
          </a:prstGeom>
        </p:spPr>
        <p:txBody>
          <a:bodyPr wrap="square" lIns="0" tIns="0" rIns="0" bIns="0" rtlCol="0" anchor="t">
            <a:spAutoFit/>
          </a:bodyPr>
          <a:lstStyle/>
          <a:p>
            <a:pPr algn="ctr">
              <a:lnSpc>
                <a:spcPts val="10080"/>
              </a:lnSpc>
            </a:pPr>
            <a:r>
              <a:rPr lang="en-US" sz="7500" b="1" dirty="0">
                <a:solidFill>
                  <a:srgbClr val="51604D"/>
                </a:solidFill>
                <a:latin typeface="Arial" panose="020B0604020202020204" pitchFamily="34" charset="0"/>
                <a:cs typeface="Arial" panose="020B0604020202020204" pitchFamily="34" charset="0"/>
              </a:rPr>
              <a:t>I. </a:t>
            </a:r>
            <a:r>
              <a:rPr lang="en-US" sz="7500" b="1" dirty="0" err="1" smtClean="0">
                <a:solidFill>
                  <a:srgbClr val="51604D"/>
                </a:solidFill>
                <a:latin typeface="Arial" panose="020B0604020202020204" pitchFamily="34" charset="0"/>
                <a:cs typeface="Arial" panose="020B0604020202020204" pitchFamily="34" charset="0"/>
              </a:rPr>
              <a:t>Học</a:t>
            </a:r>
            <a:r>
              <a:rPr lang="en-US" sz="7500" b="1" dirty="0" smtClean="0">
                <a:solidFill>
                  <a:srgbClr val="51604D"/>
                </a:solidFill>
                <a:latin typeface="Arial" panose="020B0604020202020204" pitchFamily="34" charset="0"/>
                <a:cs typeface="Arial" panose="020B0604020202020204" pitchFamily="34" charset="0"/>
              </a:rPr>
              <a:t> </a:t>
            </a:r>
            <a:r>
              <a:rPr lang="en-US" sz="7500" b="1" dirty="0" err="1" smtClean="0">
                <a:solidFill>
                  <a:srgbClr val="51604D"/>
                </a:solidFill>
                <a:latin typeface="Arial" panose="020B0604020202020204" pitchFamily="34" charset="0"/>
                <a:cs typeface="Arial" panose="020B0604020202020204" pitchFamily="34" charset="0"/>
              </a:rPr>
              <a:t>thuyết</a:t>
            </a:r>
            <a:r>
              <a:rPr lang="en-US" sz="7500" b="1" dirty="0" smtClean="0">
                <a:solidFill>
                  <a:srgbClr val="51604D"/>
                </a:solidFill>
                <a:latin typeface="Arial" panose="020B0604020202020204" pitchFamily="34" charset="0"/>
                <a:cs typeface="Arial" panose="020B0604020202020204" pitchFamily="34" charset="0"/>
              </a:rPr>
              <a:t> </a:t>
            </a:r>
            <a:r>
              <a:rPr lang="en-US" sz="7500" b="1" dirty="0" err="1" smtClean="0">
                <a:solidFill>
                  <a:srgbClr val="51604D"/>
                </a:solidFill>
                <a:latin typeface="Arial" panose="020B0604020202020204" pitchFamily="34" charset="0"/>
                <a:cs typeface="Arial" panose="020B0604020202020204" pitchFamily="34" charset="0"/>
              </a:rPr>
              <a:t>tế</a:t>
            </a:r>
            <a:r>
              <a:rPr lang="en-US" sz="7500" b="1" dirty="0" smtClean="0">
                <a:solidFill>
                  <a:srgbClr val="51604D"/>
                </a:solidFill>
                <a:latin typeface="Arial" panose="020B0604020202020204" pitchFamily="34" charset="0"/>
                <a:cs typeface="Arial" panose="020B0604020202020204" pitchFamily="34" charset="0"/>
              </a:rPr>
              <a:t> </a:t>
            </a:r>
            <a:r>
              <a:rPr lang="en-US" sz="7500" b="1" dirty="0" err="1" smtClean="0">
                <a:solidFill>
                  <a:srgbClr val="51604D"/>
                </a:solidFill>
                <a:latin typeface="Arial" panose="020B0604020202020204" pitchFamily="34" charset="0"/>
                <a:cs typeface="Arial" panose="020B0604020202020204" pitchFamily="34" charset="0"/>
              </a:rPr>
              <a:t>bào</a:t>
            </a:r>
            <a:endParaRPr lang="en-US" sz="7500" b="1" dirty="0">
              <a:solidFill>
                <a:srgbClr val="51604D"/>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45734" y="6857190"/>
            <a:ext cx="3408343" cy="3086100"/>
          </a:xfrm>
          <a:prstGeom prst="rect">
            <a:avLst/>
          </a:prstGeom>
        </p:spPr>
      </p:pic>
      <p:pic>
        <p:nvPicPr>
          <p:cNvPr id="1026" name="Picture 2" descr="https://o.remove.bg/downloads/f063584b-86d2-48f5-a512-f0f2e467ee1c/image-removebg-previe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725400" y="4593259"/>
            <a:ext cx="5029200" cy="50292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7318"/>
            <a:ext cx="18288000" cy="10304319"/>
          </a:xfrm>
          <a:prstGeom prst="rect">
            <a:avLst/>
          </a:prstGeom>
        </p:spPr>
      </p:pic>
      <p:sp>
        <p:nvSpPr>
          <p:cNvPr id="3" name="AutoShape 3"/>
          <p:cNvSpPr/>
          <p:nvPr/>
        </p:nvSpPr>
        <p:spPr>
          <a:xfrm>
            <a:off x="448073" y="925926"/>
            <a:ext cx="9192989" cy="891030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35262" y="-17318"/>
            <a:ext cx="1361040" cy="1368504"/>
          </a:xfrm>
          <a:prstGeom prst="rect">
            <a:avLst/>
          </a:prstGeom>
        </p:spPr>
      </p:pic>
      <p:sp>
        <p:nvSpPr>
          <p:cNvPr id="16" name="TextBox 15">
            <a:extLst>
              <a:ext uri="{FF2B5EF4-FFF2-40B4-BE49-F238E27FC236}">
                <a16:creationId xmlns:a16="http://schemas.microsoft.com/office/drawing/2014/main" xmlns="" id="{6F46CB6B-4318-34ED-3D23-72D9049BC75E}"/>
              </a:ext>
            </a:extLst>
          </p:cNvPr>
          <p:cNvSpPr txBox="1"/>
          <p:nvPr/>
        </p:nvSpPr>
        <p:spPr>
          <a:xfrm>
            <a:off x="917922" y="2888090"/>
            <a:ext cx="8253289" cy="2492990"/>
          </a:xfrm>
          <a:prstGeom prst="rect">
            <a:avLst/>
          </a:prstGeom>
          <a:noFill/>
        </p:spPr>
        <p:txBody>
          <a:bodyPr wrap="square">
            <a:spAutoFit/>
          </a:bodyPr>
          <a:lstStyle/>
          <a:p>
            <a:pPr lvl="0" algn="just" eaLnBrk="0" fontAlgn="base" hangingPunct="0">
              <a:lnSpc>
                <a:spcPct val="130000"/>
              </a:lnSpc>
              <a:spcBef>
                <a:spcPct val="0"/>
              </a:spcBef>
              <a:spcAft>
                <a:spcPct val="0"/>
              </a:spcAft>
            </a:pPr>
            <a:r>
              <a:rPr lang="en-US" sz="4000" dirty="0" err="1">
                <a:latin typeface="Arial" panose="020B0604020202020204" pitchFamily="34" charset="0"/>
                <a:cs typeface="Arial" panose="020B0604020202020204" pitchFamily="34" charset="0"/>
              </a:rPr>
              <a:t>Quan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vi-VN" sz="4000" dirty="0">
                <a:cs typeface="Arial" panose="020B0604020202020204" pitchFamily="34" charset="0"/>
              </a:rPr>
              <a:t> một số hình ảnh cấu tạo của cơ thể sinh vật, vật dụng,…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tế</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bào</a:t>
            </a:r>
            <a:r>
              <a:rPr lang="en-US" sz="4000" dirty="0" smtClean="0">
                <a:latin typeface="Arial" panose="020B0604020202020204" pitchFamily="34" charset="0"/>
                <a:cs typeface="Arial" panose="020B0604020202020204" pitchFamily="34" charset="0"/>
              </a:rPr>
              <a:t>?</a:t>
            </a:r>
            <a:endParaRPr lang="en-US" altLang="en-US" sz="4000" dirty="0">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xmlns="" id="{6B1A7A56-381D-75DE-456A-A22432E8C4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073" y="5175691"/>
            <a:ext cx="5038327" cy="4885927"/>
          </a:xfrm>
          <a:prstGeom prst="rect">
            <a:avLst/>
          </a:prstGeom>
        </p:spPr>
      </p:pic>
      <p:pic>
        <p:nvPicPr>
          <p:cNvPr id="8" name="Picture 7" descr="Sinh vật nào dưới đây là cơ thể đa bào"/>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30731" y="532835"/>
            <a:ext cx="3865625" cy="3083654"/>
          </a:xfrm>
          <a:prstGeom prst="rect">
            <a:avLst/>
          </a:prstGeom>
          <a:noFill/>
          <a:ln>
            <a:noFill/>
          </a:ln>
        </p:spPr>
      </p:pic>
      <p:pic>
        <p:nvPicPr>
          <p:cNvPr id="9" name="Picture 8" descr="Máy vi tính là gì? Cấu tạo, nguyên lý hoạt động của máy tính - Wiki Máy Tính"/>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096356" y="532835"/>
            <a:ext cx="3601975" cy="3083654"/>
          </a:xfrm>
          <a:prstGeom prst="rect">
            <a:avLst/>
          </a:prstGeom>
          <a:noFill/>
          <a:ln>
            <a:noFill/>
          </a:ln>
        </p:spPr>
      </p:pic>
      <p:pic>
        <p:nvPicPr>
          <p:cNvPr id="10" name="Picture 9" descr="Công nghệ 6 Bài 1: Khái quát về nhà ở Kết nối tri thức với cuộc sống"/>
          <p:cNvPicPr/>
          <p:nvPr/>
        </p:nvPicPr>
        <p:blipFill>
          <a:blip r:embed="rId9">
            <a:extLst>
              <a:ext uri="{28A0092B-C50C-407E-A947-70E740481C1C}">
                <a14:useLocalDpi xmlns:a14="http://schemas.microsoft.com/office/drawing/2010/main" val="0"/>
              </a:ext>
            </a:extLst>
          </a:blip>
          <a:srcRect/>
          <a:stretch>
            <a:fillRect/>
          </a:stretch>
        </p:blipFill>
        <p:spPr bwMode="auto">
          <a:xfrm>
            <a:off x="10230730" y="3778958"/>
            <a:ext cx="3865625" cy="2878473"/>
          </a:xfrm>
          <a:prstGeom prst="rect">
            <a:avLst/>
          </a:prstGeom>
          <a:noFill/>
          <a:ln>
            <a:noFill/>
          </a:ln>
        </p:spPr>
      </p:pic>
      <p:pic>
        <p:nvPicPr>
          <p:cNvPr id="11" name="Picture 10" descr="Lá cây có những bộ phận nào? - Thư Viện Hỏi Đáp"/>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096355" y="3778958"/>
            <a:ext cx="3601976" cy="2878473"/>
          </a:xfrm>
          <a:prstGeom prst="rect">
            <a:avLst/>
          </a:prstGeom>
          <a:noFill/>
          <a:ln>
            <a:noFill/>
          </a:ln>
        </p:spPr>
      </p:pic>
      <p:pic>
        <p:nvPicPr>
          <p:cNvPr id="12" name="Picture 11" descr="Giáo trình Cấu tạo gầm ô tô - GS.TS. Nguyễn Khắc Trai"/>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30730" y="6819900"/>
            <a:ext cx="3865625" cy="3161028"/>
          </a:xfrm>
          <a:prstGeom prst="rect">
            <a:avLst/>
          </a:prstGeom>
          <a:noFill/>
          <a:ln>
            <a:noFill/>
          </a:ln>
        </p:spPr>
      </p:pic>
      <p:pic>
        <p:nvPicPr>
          <p:cNvPr id="13" name="Picture 12" descr="Bài 23. Tổ chức cơ thể đa bào - Hoc24"/>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096355" y="6819900"/>
            <a:ext cx="3601976" cy="3161027"/>
          </a:xfrm>
          <a:prstGeom prst="rect">
            <a:avLst/>
          </a:prstGeom>
          <a:noFill/>
          <a:ln>
            <a:noFill/>
          </a:ln>
        </p:spPr>
      </p:pic>
      <p:sp>
        <p:nvSpPr>
          <p:cNvPr id="15" name="TextBox 10"/>
          <p:cNvSpPr txBox="1"/>
          <p:nvPr/>
        </p:nvSpPr>
        <p:spPr>
          <a:xfrm>
            <a:off x="448073" y="1420936"/>
            <a:ext cx="9192989" cy="1078885"/>
          </a:xfrm>
          <a:prstGeom prst="rect">
            <a:avLst/>
          </a:prstGeom>
        </p:spPr>
        <p:txBody>
          <a:bodyPr wrap="square" lIns="0" tIns="0" rIns="0" bIns="0" rtlCol="0" anchor="t">
            <a:spAutoFit/>
          </a:bodyPr>
          <a:lstStyle/>
          <a:p>
            <a:pPr algn="ctr">
              <a:lnSpc>
                <a:spcPts val="9720"/>
              </a:lnSpc>
            </a:pPr>
            <a:r>
              <a:rPr lang="en-US" sz="5000" b="1" dirty="0" err="1" smtClean="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Trò</a:t>
            </a:r>
            <a:r>
              <a:rPr lang="en-US" sz="5000" b="1" dirty="0" smtClean="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sz="5000" b="1" dirty="0" err="1" smtClean="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chơi</a:t>
            </a:r>
            <a:r>
              <a:rPr lang="en-US" sz="5000" b="1" dirty="0" smtClean="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“Ai </a:t>
            </a:r>
            <a:r>
              <a:rPr lang="en-US" sz="5000" b="1" dirty="0" err="1" smtClean="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nhanh</a:t>
            </a:r>
            <a:r>
              <a:rPr lang="en-US" sz="5000" b="1" dirty="0" smtClean="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sz="5000" b="1" dirty="0" err="1" smtClean="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hơn</a:t>
            </a:r>
            <a:r>
              <a:rPr lang="en-US" sz="5000" b="1" dirty="0" smtClean="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a:t>
            </a:r>
            <a:endParaRPr lang="en-US" sz="5000" b="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
        <p:nvSpPr>
          <p:cNvPr id="6" name="Rectangle 5"/>
          <p:cNvSpPr/>
          <p:nvPr/>
        </p:nvSpPr>
        <p:spPr>
          <a:xfrm>
            <a:off x="3878319" y="5608549"/>
            <a:ext cx="1379481" cy="1363752"/>
          </a:xfrm>
          <a:prstGeom prst="rect">
            <a:avLst/>
          </a:prstGeom>
          <a:solidFill>
            <a:srgbClr val="FFF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74926" y="5769349"/>
            <a:ext cx="2625802" cy="2631064"/>
          </a:xfrm>
          <a:prstGeom prst="rect">
            <a:avLst/>
          </a:prstGeom>
        </p:spPr>
      </p:pic>
    </p:spTree>
    <p:extLst>
      <p:ext uri="{BB962C8B-B14F-4D97-AF65-F5344CB8AC3E}">
        <p14:creationId xmlns:p14="http://schemas.microsoft.com/office/powerpoint/2010/main" val="343851034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par>
                                <p:cTn id="45" presetID="22" presetClass="entr" presetSubtype="2"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right)">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randombar(horizontal)">
                                      <p:cBhvr>
                                        <p:cTn id="60" dur="500"/>
                                        <p:tgtEl>
                                          <p:spTgt spid="12"/>
                                        </p:tgtEl>
                                      </p:cBhvr>
                                    </p:animEffect>
                                  </p:childTnLst>
                                </p:cTn>
                              </p:par>
                              <p:par>
                                <p:cTn id="61" presetID="14" presetClass="entr" presetSubtype="10"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randombar(horizontal)">
                                      <p:cBhvr>
                                        <p:cTn id="6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7999" cy="10287000"/>
          </a:xfrm>
          <a:prstGeom prst="rect">
            <a:avLst/>
          </a:prstGeom>
        </p:spPr>
      </p:pic>
      <p:grpSp>
        <p:nvGrpSpPr>
          <p:cNvPr id="8" name="Group 8"/>
          <p:cNvGrpSpPr/>
          <p:nvPr/>
        </p:nvGrpSpPr>
        <p:grpSpPr>
          <a:xfrm rot="5400000">
            <a:off x="4610208" y="-3043442"/>
            <a:ext cx="1851551" cy="9091605"/>
            <a:chOff x="0" y="0"/>
            <a:chExt cx="1742828" cy="4944588"/>
          </a:xfrm>
        </p:grpSpPr>
        <p:sp>
          <p:nvSpPr>
            <p:cNvPr id="9" name="Freeform 9"/>
            <p:cNvSpPr/>
            <p:nvPr/>
          </p:nvSpPr>
          <p:spPr>
            <a:xfrm>
              <a:off x="-9098" y="-6509"/>
              <a:ext cx="1757158" cy="4976641"/>
            </a:xfrm>
            <a:custGeom>
              <a:avLst/>
              <a:gdLst/>
              <a:ahLst/>
              <a:cxnLst/>
              <a:rect l="l" t="t" r="r" b="b"/>
              <a:pathLst>
                <a:path w="1757158" h="4976641">
                  <a:moveTo>
                    <a:pt x="63030" y="4383088"/>
                  </a:moveTo>
                  <a:cubicBezTo>
                    <a:pt x="63030" y="4383088"/>
                    <a:pt x="0" y="4136524"/>
                    <a:pt x="10218" y="1214762"/>
                  </a:cubicBezTo>
                  <a:cubicBezTo>
                    <a:pt x="18651" y="990971"/>
                    <a:pt x="65033" y="645332"/>
                    <a:pt x="65033" y="645332"/>
                  </a:cubicBezTo>
                  <a:cubicBezTo>
                    <a:pt x="82233" y="502466"/>
                    <a:pt x="56685" y="337866"/>
                    <a:pt x="181385" y="223925"/>
                  </a:cubicBezTo>
                  <a:cubicBezTo>
                    <a:pt x="346794" y="72788"/>
                    <a:pt x="621643" y="0"/>
                    <a:pt x="864085" y="6965"/>
                  </a:cubicBezTo>
                  <a:lnTo>
                    <a:pt x="864086" y="6965"/>
                  </a:lnTo>
                  <a:cubicBezTo>
                    <a:pt x="1080833" y="16819"/>
                    <a:pt x="1285148" y="36481"/>
                    <a:pt x="1419337" y="101690"/>
                  </a:cubicBezTo>
                  <a:cubicBezTo>
                    <a:pt x="1675383" y="226120"/>
                    <a:pt x="1757158" y="459160"/>
                    <a:pt x="1751670" y="704684"/>
                  </a:cubicBezTo>
                  <a:cubicBezTo>
                    <a:pt x="1751670" y="704684"/>
                    <a:pt x="1708382" y="1013073"/>
                    <a:pt x="1715816" y="1248607"/>
                  </a:cubicBezTo>
                  <a:cubicBezTo>
                    <a:pt x="1722939" y="4124889"/>
                    <a:pt x="1730095" y="4320493"/>
                    <a:pt x="1730095" y="4320493"/>
                  </a:cubicBezTo>
                  <a:cubicBezTo>
                    <a:pt x="1713414" y="4536225"/>
                    <a:pt x="1598770" y="4746837"/>
                    <a:pt x="1401901" y="4858461"/>
                  </a:cubicBezTo>
                  <a:cubicBezTo>
                    <a:pt x="1251549" y="4943709"/>
                    <a:pt x="1053518" y="4958807"/>
                    <a:pt x="826972" y="4948066"/>
                  </a:cubicBezTo>
                  <a:lnTo>
                    <a:pt x="826972" y="4948066"/>
                  </a:lnTo>
                  <a:cubicBezTo>
                    <a:pt x="645952" y="4942789"/>
                    <a:pt x="384604" y="4976642"/>
                    <a:pt x="254278" y="4867484"/>
                  </a:cubicBezTo>
                  <a:cubicBezTo>
                    <a:pt x="145767" y="4776599"/>
                    <a:pt x="81795" y="4583287"/>
                    <a:pt x="63030" y="4383088"/>
                  </a:cubicBezTo>
                  <a:close/>
                </a:path>
              </a:pathLst>
            </a:custGeom>
            <a:solidFill>
              <a:srgbClr val="FFFBEC"/>
            </a:solidFill>
          </p:spPr>
        </p:sp>
      </p:grpSp>
      <p:sp>
        <p:nvSpPr>
          <p:cNvPr id="13" name="AutoShape 13"/>
          <p:cNvSpPr/>
          <p:nvPr/>
        </p:nvSpPr>
        <p:spPr>
          <a:xfrm>
            <a:off x="6705601" y="2893028"/>
            <a:ext cx="11144108" cy="6867285"/>
          </a:xfrm>
          <a:prstGeom prst="rect">
            <a:avLst/>
          </a:prstGeom>
          <a:solidFill>
            <a:srgbClr val="FFFBEC"/>
          </a:solidFill>
        </p:spPr>
      </p:sp>
      <p:sp>
        <p:nvSpPr>
          <p:cNvPr id="14" name="TextBox 10"/>
          <p:cNvSpPr txBox="1"/>
          <p:nvPr/>
        </p:nvSpPr>
        <p:spPr>
          <a:xfrm>
            <a:off x="1627198" y="793567"/>
            <a:ext cx="7782570" cy="1093504"/>
          </a:xfrm>
          <a:prstGeom prst="rect">
            <a:avLst/>
          </a:prstGeom>
        </p:spPr>
        <p:txBody>
          <a:bodyPr wrap="square" lIns="0" tIns="0" rIns="0" bIns="0" rtlCol="0" anchor="t">
            <a:spAutoFit/>
          </a:bodyPr>
          <a:lstStyle/>
          <a:p>
            <a:pPr algn="ctr">
              <a:lnSpc>
                <a:spcPts val="9720"/>
              </a:lnSpc>
            </a:pPr>
            <a:r>
              <a:rPr lang="en-US" sz="5500" b="1" spc="121" dirty="0" err="1" smtClean="0">
                <a:solidFill>
                  <a:srgbClr val="51604D"/>
                </a:solidFill>
                <a:latin typeface="Arial" panose="020B0604020202020204" pitchFamily="34" charset="0"/>
                <a:cs typeface="Arial" panose="020B0604020202020204" pitchFamily="34" charset="0"/>
              </a:rPr>
              <a:t>Trả</a:t>
            </a:r>
            <a:r>
              <a:rPr lang="en-US" sz="5500" b="1" spc="121" dirty="0" smtClean="0">
                <a:solidFill>
                  <a:srgbClr val="51604D"/>
                </a:solidFill>
                <a:latin typeface="Arial" panose="020B0604020202020204" pitchFamily="34" charset="0"/>
                <a:cs typeface="Arial" panose="020B0604020202020204" pitchFamily="34" charset="0"/>
              </a:rPr>
              <a:t> </a:t>
            </a:r>
            <a:r>
              <a:rPr lang="en-US" sz="5500" b="1" spc="121" dirty="0" err="1" smtClean="0">
                <a:solidFill>
                  <a:srgbClr val="51604D"/>
                </a:solidFill>
                <a:latin typeface="Arial" panose="020B0604020202020204" pitchFamily="34" charset="0"/>
                <a:cs typeface="Arial" panose="020B0604020202020204" pitchFamily="34" charset="0"/>
              </a:rPr>
              <a:t>lời</a:t>
            </a:r>
            <a:r>
              <a:rPr lang="en-US" sz="5500" b="1" spc="121" dirty="0" smtClean="0">
                <a:solidFill>
                  <a:srgbClr val="51604D"/>
                </a:solidFill>
                <a:latin typeface="Arial" panose="020B0604020202020204" pitchFamily="34" charset="0"/>
                <a:cs typeface="Arial" panose="020B0604020202020204" pitchFamily="34" charset="0"/>
              </a:rPr>
              <a:t> </a:t>
            </a:r>
            <a:r>
              <a:rPr lang="en-US" sz="5500" b="1" spc="121" dirty="0" err="1" smtClean="0">
                <a:solidFill>
                  <a:srgbClr val="51604D"/>
                </a:solidFill>
                <a:latin typeface="Arial" panose="020B0604020202020204" pitchFamily="34" charset="0"/>
                <a:cs typeface="Arial" panose="020B0604020202020204" pitchFamily="34" charset="0"/>
              </a:rPr>
              <a:t>câu</a:t>
            </a:r>
            <a:r>
              <a:rPr lang="en-US" sz="5500" b="1" spc="121" dirty="0" smtClean="0">
                <a:solidFill>
                  <a:srgbClr val="51604D"/>
                </a:solidFill>
                <a:latin typeface="Arial" panose="020B0604020202020204" pitchFamily="34" charset="0"/>
                <a:cs typeface="Arial" panose="020B0604020202020204" pitchFamily="34" charset="0"/>
              </a:rPr>
              <a:t> </a:t>
            </a:r>
            <a:r>
              <a:rPr lang="en-US" sz="5500" b="1" spc="121" dirty="0" err="1" smtClean="0">
                <a:solidFill>
                  <a:srgbClr val="51604D"/>
                </a:solidFill>
                <a:latin typeface="Arial" panose="020B0604020202020204" pitchFamily="34" charset="0"/>
                <a:cs typeface="Arial" panose="020B0604020202020204" pitchFamily="34" charset="0"/>
              </a:rPr>
              <a:t>hỏi</a:t>
            </a:r>
            <a:endParaRPr lang="en-US" sz="5500" b="1" spc="121" dirty="0">
              <a:solidFill>
                <a:srgbClr val="51604D"/>
              </a:solidFill>
              <a:latin typeface="Arial" panose="020B0604020202020204" pitchFamily="34" charset="0"/>
              <a:cs typeface="Arial" panose="020B0604020202020204" pitchFamily="34" charset="0"/>
            </a:endParaRPr>
          </a:p>
        </p:txBody>
      </p:sp>
      <p:sp>
        <p:nvSpPr>
          <p:cNvPr id="5" name="Rectangle 4"/>
          <p:cNvSpPr/>
          <p:nvPr/>
        </p:nvSpPr>
        <p:spPr>
          <a:xfrm>
            <a:off x="6838810" y="3295728"/>
            <a:ext cx="10877690" cy="6063198"/>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
            </a:pPr>
            <a:r>
              <a:rPr lang="vi-VN" sz="3600" dirty="0">
                <a:ea typeface="Times New Roman" panose="02020603050405020304" pitchFamily="18" charset="0"/>
              </a:rPr>
              <a:t>Các khoang rỗng nhỏ cấu tạo nên vỏ bản của cây sồi mà Robert Hooke phát hiện ra được gọi là gì?</a:t>
            </a:r>
            <a:endParaRPr lang="en-US" sz="3600" dirty="0">
              <a:ea typeface="Times New Roman" panose="02020603050405020304" pitchFamily="18" charset="0"/>
            </a:endParaRPr>
          </a:p>
          <a:p>
            <a:pPr marL="571500" indent="-571500" algn="just">
              <a:lnSpc>
                <a:spcPct val="150000"/>
              </a:lnSpc>
              <a:spcBef>
                <a:spcPts val="300"/>
              </a:spcBef>
              <a:spcAft>
                <a:spcPts val="300"/>
              </a:spcAft>
              <a:buFont typeface="Wingdings" panose="05000000000000000000" pitchFamily="2" charset="2"/>
              <a:buChar char="§"/>
            </a:pPr>
            <a:r>
              <a:rPr lang="vi-VN" sz="3600" dirty="0" smtClean="0">
                <a:ea typeface="Times New Roman" panose="02020603050405020304" pitchFamily="18" charset="0"/>
              </a:rPr>
              <a:t>Dựa </a:t>
            </a:r>
            <a:r>
              <a:rPr lang="vi-VN" sz="3600" dirty="0">
                <a:ea typeface="Times New Roman" panose="02020603050405020304" pitchFamily="18" charset="0"/>
              </a:rPr>
              <a:t>vào đâu mà Schleiden và Schwann có thể đưa ra kết luận: “Mọi sinh vật sống đều được cấu tạo từ tế bào và các sản phẩm của tế bào”?</a:t>
            </a:r>
            <a:endParaRPr lang="en-US" sz="3600" dirty="0">
              <a:ea typeface="Times New Roman" panose="02020603050405020304" pitchFamily="18" charset="0"/>
            </a:endParaRPr>
          </a:p>
          <a:p>
            <a:pPr marL="571500" indent="-571500" algn="just">
              <a:lnSpc>
                <a:spcPct val="150000"/>
              </a:lnSpc>
              <a:spcBef>
                <a:spcPts val="300"/>
              </a:spcBef>
              <a:spcAft>
                <a:spcPts val="300"/>
              </a:spcAft>
              <a:buFont typeface="Wingdings" panose="05000000000000000000" pitchFamily="2" charset="2"/>
              <a:buChar char="§"/>
            </a:pPr>
            <a:r>
              <a:rPr lang="vi-VN" sz="3600" dirty="0" smtClean="0">
                <a:ea typeface="Times New Roman" panose="02020603050405020304" pitchFamily="18" charset="0"/>
              </a:rPr>
              <a:t>Sự </a:t>
            </a:r>
            <a:r>
              <a:rPr lang="vi-VN" sz="3600" dirty="0">
                <a:ea typeface="Times New Roman" panose="02020603050405020304" pitchFamily="18" charset="0"/>
              </a:rPr>
              <a:t>ra đời của học thuyết tế bào có ý nghĩa gì đối với nghiên cứu sinh học?</a:t>
            </a:r>
            <a:endParaRPr lang="en-US" sz="3600" dirty="0">
              <a:ea typeface="Times New Roman" panose="02020603050405020304" pitchFamily="18" charset="0"/>
            </a:endParaRPr>
          </a:p>
        </p:txBody>
      </p:sp>
      <p:pic>
        <p:nvPicPr>
          <p:cNvPr id="16" name="Picture 15"/>
          <p:cNvPicPr/>
          <p:nvPr/>
        </p:nvPicPr>
        <p:blipFill>
          <a:blip r:embed="rId4">
            <a:extLst>
              <a:ext uri="{28A0092B-C50C-407E-A947-70E740481C1C}">
                <a14:useLocalDpi xmlns:a14="http://schemas.microsoft.com/office/drawing/2010/main" val="0"/>
              </a:ext>
            </a:extLst>
          </a:blip>
          <a:stretch>
            <a:fillRect/>
          </a:stretch>
        </p:blipFill>
        <p:spPr>
          <a:xfrm>
            <a:off x="533400" y="2854928"/>
            <a:ext cx="5867400" cy="3279172"/>
          </a:xfrm>
          <a:prstGeom prst="rect">
            <a:avLst/>
          </a:prstGeom>
        </p:spPr>
      </p:pic>
      <p:pic>
        <p:nvPicPr>
          <p:cNvPr id="17" name="Picture 16"/>
          <p:cNvPicPr/>
          <p:nvPr/>
        </p:nvPicPr>
        <p:blipFill>
          <a:blip r:embed="rId5">
            <a:extLst>
              <a:ext uri="{28A0092B-C50C-407E-A947-70E740481C1C}">
                <a14:useLocalDpi xmlns:a14="http://schemas.microsoft.com/office/drawing/2010/main" val="0"/>
              </a:ext>
            </a:extLst>
          </a:blip>
          <a:stretch>
            <a:fillRect/>
          </a:stretch>
        </p:blipFill>
        <p:spPr>
          <a:xfrm>
            <a:off x="533400" y="6335986"/>
            <a:ext cx="5867400" cy="3519214"/>
          </a:xfrm>
          <a:prstGeom prst="rect">
            <a:avLst/>
          </a:prstGeom>
        </p:spPr>
      </p:pic>
      <p:pic>
        <p:nvPicPr>
          <p:cNvPr id="18"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4313723" y="566920"/>
            <a:ext cx="3578451" cy="2621215"/>
          </a:xfrm>
          <a:prstGeom prst="rect">
            <a:avLst/>
          </a:prstGeom>
        </p:spPr>
      </p:pic>
    </p:spTree>
    <p:extLst>
      <p:ext uri="{BB962C8B-B14F-4D97-AF65-F5344CB8AC3E}">
        <p14:creationId xmlns:p14="http://schemas.microsoft.com/office/powerpoint/2010/main" val="305250743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 calcmode="lin" valueType="num">
                                      <p:cBhvr>
                                        <p:cTn id="17" dur="500" fill="hold"/>
                                        <p:tgtEl>
                                          <p:spTgt spid="16"/>
                                        </p:tgtEl>
                                        <p:attrNameLst>
                                          <p:attrName>style.rotation</p:attrName>
                                        </p:attrNameLst>
                                      </p:cBhvr>
                                      <p:tavLst>
                                        <p:tav tm="0">
                                          <p:val>
                                            <p:fltVal val="90"/>
                                          </p:val>
                                        </p:tav>
                                        <p:tav tm="100000">
                                          <p:val>
                                            <p:fltVal val="0"/>
                                          </p:val>
                                        </p:tav>
                                      </p:tavLst>
                                    </p:anim>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anim calcmode="lin" valueType="num">
                                      <p:cBhvr>
                                        <p:cTn id="31" dur="500" fill="hold"/>
                                        <p:tgtEl>
                                          <p:spTgt spid="13"/>
                                        </p:tgtEl>
                                        <p:attrNameLst>
                                          <p:attrName>ppt_x</p:attrName>
                                        </p:attrNameLst>
                                      </p:cBhvr>
                                      <p:tavLst>
                                        <p:tav tm="0">
                                          <p:val>
                                            <p:strVal val="#ppt_x"/>
                                          </p:val>
                                        </p:tav>
                                        <p:tav tm="100000">
                                          <p:val>
                                            <p:strVal val="#ppt_x"/>
                                          </p:val>
                                        </p:tav>
                                      </p:tavLst>
                                    </p:anim>
                                    <p:anim calcmode="lin" valueType="num">
                                      <p:cBhvr>
                                        <p:cTn id="32" dur="500" fill="hold"/>
                                        <p:tgtEl>
                                          <p:spTgt spid="13"/>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anim calcmode="lin" valueType="num">
                                      <p:cBhvr>
                                        <p:cTn id="36" dur="500" fill="hold"/>
                                        <p:tgtEl>
                                          <p:spTgt spid="18"/>
                                        </p:tgtEl>
                                        <p:attrNameLst>
                                          <p:attrName>ppt_x</p:attrName>
                                        </p:attrNameLst>
                                      </p:cBhvr>
                                      <p:tavLst>
                                        <p:tav tm="0">
                                          <p:val>
                                            <p:strVal val="#ppt_x"/>
                                          </p:val>
                                        </p:tav>
                                        <p:tav tm="100000">
                                          <p:val>
                                            <p:strVal val="#ppt_x"/>
                                          </p:val>
                                        </p:tav>
                                      </p:tavLst>
                                    </p:anim>
                                    <p:anim calcmode="lin" valueType="num">
                                      <p:cBhvr>
                                        <p:cTn id="37"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fade">
                                      <p:cBhvr>
                                        <p:cTn id="42" dur="500"/>
                                        <p:tgtEl>
                                          <p:spTgt spid="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1" end="1"/>
                                            </p:txEl>
                                          </p:spTgt>
                                        </p:tgtEl>
                                        <p:attrNameLst>
                                          <p:attrName>style.visibility</p:attrName>
                                        </p:attrNameLst>
                                      </p:cBhvr>
                                      <p:to>
                                        <p:strVal val="visible"/>
                                      </p:to>
                                    </p:set>
                                    <p:animEffect transition="in" filter="fade">
                                      <p:cBhvr>
                                        <p:cTn id="47" dur="500"/>
                                        <p:tgtEl>
                                          <p:spTgt spid="5">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xEl>
                                              <p:pRg st="2" end="2"/>
                                            </p:txEl>
                                          </p:spTgt>
                                        </p:tgtEl>
                                        <p:attrNameLst>
                                          <p:attrName>style.visibility</p:attrName>
                                        </p:attrNameLst>
                                      </p:cBhvr>
                                      <p:to>
                                        <p:strVal val="visible"/>
                                      </p:to>
                                    </p:set>
                                    <p:animEffect transition="in" filter="fade">
                                      <p:cBhvr>
                                        <p:cTn id="5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1"/>
          </a:xfrm>
          <a:prstGeom prst="rect">
            <a:avLst/>
          </a:prstGeom>
        </p:spPr>
      </p:pic>
      <p:sp>
        <p:nvSpPr>
          <p:cNvPr id="3" name="AutoShape 3"/>
          <p:cNvSpPr/>
          <p:nvPr/>
        </p:nvSpPr>
        <p:spPr>
          <a:xfrm>
            <a:off x="667662" y="286695"/>
            <a:ext cx="17071392" cy="10000305"/>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024074">
            <a:off x="-233471" y="529474"/>
            <a:ext cx="1361040" cy="136850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093986">
            <a:off x="17011165" y="7220058"/>
            <a:ext cx="1334883" cy="100237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088040">
            <a:off x="268412" y="2514190"/>
            <a:ext cx="798500" cy="640252"/>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7590780" y="8605759"/>
            <a:ext cx="419392" cy="424799"/>
          </a:xfrm>
          <a:prstGeom prst="rect">
            <a:avLst/>
          </a:prstGeom>
        </p:spPr>
      </p:pic>
      <p:sp>
        <p:nvSpPr>
          <p:cNvPr id="5" name="Right Arrow Callout 4"/>
          <p:cNvSpPr/>
          <p:nvPr/>
        </p:nvSpPr>
        <p:spPr>
          <a:xfrm>
            <a:off x="1392156" y="984078"/>
            <a:ext cx="3951230" cy="2080239"/>
          </a:xfrm>
          <a:prstGeom prst="rightArrowCallout">
            <a:avLst>
              <a:gd name="adj1" fmla="val 25000"/>
              <a:gd name="adj2" fmla="val 25000"/>
              <a:gd name="adj3" fmla="val 25000"/>
              <a:gd name="adj4" fmla="val 76313"/>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800" dirty="0" err="1" smtClean="0">
                <a:latin typeface="Arial" panose="020B0604020202020204" pitchFamily="34" charset="0"/>
                <a:cs typeface="Arial" panose="020B0604020202020204" pitchFamily="34" charset="0"/>
              </a:rPr>
              <a:t>Năm</a:t>
            </a:r>
            <a:r>
              <a:rPr lang="en-US" sz="3800" dirty="0" smtClean="0">
                <a:latin typeface="Arial" panose="020B0604020202020204" pitchFamily="34" charset="0"/>
                <a:cs typeface="Arial" panose="020B0604020202020204" pitchFamily="34" charset="0"/>
              </a:rPr>
              <a:t> 1665</a:t>
            </a:r>
            <a:endParaRPr lang="en-US" sz="3800" dirty="0">
              <a:latin typeface="Arial" panose="020B0604020202020204" pitchFamily="34" charset="0"/>
              <a:cs typeface="Arial" panose="020B0604020202020204" pitchFamily="34" charset="0"/>
            </a:endParaRPr>
          </a:p>
        </p:txBody>
      </p:sp>
      <p:sp>
        <p:nvSpPr>
          <p:cNvPr id="6" name="Rectangle 5"/>
          <p:cNvSpPr/>
          <p:nvPr/>
        </p:nvSpPr>
        <p:spPr>
          <a:xfrm>
            <a:off x="5570326" y="652659"/>
            <a:ext cx="11397947" cy="2743078"/>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571500" indent="-571500" algn="just">
              <a:lnSpc>
                <a:spcPct val="120000"/>
              </a:lnSpc>
              <a:buFont typeface="Wingdings" panose="05000000000000000000" pitchFamily="2" charset="2"/>
              <a:buChar char="v"/>
            </a:pPr>
            <a:r>
              <a:rPr lang="vi-VN" sz="3800" dirty="0"/>
              <a:t>Robert Hooke sử dụng kính hiển vi quan sát các lát mỏng từ vỏ bần, ông đã quan sát thấy vỏ bần được cấu tạo bởi các khoang rỗng nhỏ.</a:t>
            </a:r>
            <a:endParaRPr lang="en-US" sz="3800" dirty="0"/>
          </a:p>
        </p:txBody>
      </p:sp>
      <p:sp>
        <p:nvSpPr>
          <p:cNvPr id="15" name="Right Arrow Callout 14"/>
          <p:cNvSpPr/>
          <p:nvPr/>
        </p:nvSpPr>
        <p:spPr>
          <a:xfrm>
            <a:off x="1392156" y="4531998"/>
            <a:ext cx="3951230" cy="2080239"/>
          </a:xfrm>
          <a:prstGeom prst="rightArrowCallout">
            <a:avLst>
              <a:gd name="adj1" fmla="val 25000"/>
              <a:gd name="adj2" fmla="val 25000"/>
              <a:gd name="adj3" fmla="val 25000"/>
              <a:gd name="adj4" fmla="val 76313"/>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800" dirty="0" err="1" smtClean="0">
                <a:latin typeface="Arial" panose="020B0604020202020204" pitchFamily="34" charset="0"/>
                <a:cs typeface="Arial" panose="020B0604020202020204" pitchFamily="34" charset="0"/>
              </a:rPr>
              <a:t>Năm</a:t>
            </a:r>
            <a:r>
              <a:rPr lang="en-US" sz="3800" dirty="0" smtClean="0">
                <a:latin typeface="Arial" panose="020B0604020202020204" pitchFamily="34" charset="0"/>
                <a:cs typeface="Arial" panose="020B0604020202020204" pitchFamily="34" charset="0"/>
              </a:rPr>
              <a:t> 1674</a:t>
            </a:r>
            <a:endParaRPr lang="en-US" sz="3800" dirty="0">
              <a:latin typeface="Arial" panose="020B0604020202020204" pitchFamily="34" charset="0"/>
              <a:cs typeface="Arial" panose="020B0604020202020204" pitchFamily="34" charset="0"/>
            </a:endParaRPr>
          </a:p>
        </p:txBody>
      </p:sp>
      <p:sp>
        <p:nvSpPr>
          <p:cNvPr id="18" name="Rectangle 17"/>
          <p:cNvSpPr/>
          <p:nvPr/>
        </p:nvSpPr>
        <p:spPr>
          <a:xfrm>
            <a:off x="5570326" y="3593747"/>
            <a:ext cx="11397947" cy="3956743"/>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571500" indent="-571500" algn="just">
              <a:lnSpc>
                <a:spcPct val="120000"/>
              </a:lnSpc>
              <a:buFont typeface="Wingdings" panose="05000000000000000000" pitchFamily="2" charset="2"/>
              <a:buChar char="v"/>
            </a:pPr>
            <a:r>
              <a:rPr lang="vi-VN" sz="3800" dirty="0"/>
              <a:t>Antonie van Leeuwenhoek trở thành một trong những người đầu tiên mô tả các tế bào sống khi ông quan sát thấy nhiều loài nguyên sinh vật bơi trong một giọt nước ao. </a:t>
            </a:r>
            <a:endParaRPr lang="en-US" sz="3800" dirty="0" smtClean="0"/>
          </a:p>
          <a:p>
            <a:pPr marL="571500" indent="-571500" algn="just">
              <a:lnSpc>
                <a:spcPct val="120000"/>
              </a:lnSpc>
              <a:buFont typeface="Wingdings" panose="05000000000000000000" pitchFamily="2" charset="2"/>
              <a:buChar char="v"/>
            </a:pPr>
            <a:r>
              <a:rPr lang="en-US" sz="3800" dirty="0">
                <a:latin typeface="Arial" panose="020B0604020202020204" pitchFamily="34" charset="0"/>
                <a:cs typeface="Arial" panose="020B0604020202020204" pitchFamily="34" charset="0"/>
              </a:rPr>
              <a:t>L</a:t>
            </a:r>
            <a:r>
              <a:rPr lang="vi-VN" sz="3800" dirty="0" smtClean="0"/>
              <a:t>à </a:t>
            </a:r>
            <a:r>
              <a:rPr lang="vi-VN" sz="3800" dirty="0"/>
              <a:t>người đầu tiên quan sát thấy vi khuẩn.</a:t>
            </a:r>
            <a:endParaRPr lang="en-US" sz="3800" dirty="0"/>
          </a:p>
        </p:txBody>
      </p:sp>
      <p:sp>
        <p:nvSpPr>
          <p:cNvPr id="19" name="Right Arrow Callout 18"/>
          <p:cNvSpPr/>
          <p:nvPr/>
        </p:nvSpPr>
        <p:spPr>
          <a:xfrm>
            <a:off x="1392156" y="7748499"/>
            <a:ext cx="3951230" cy="2080239"/>
          </a:xfrm>
          <a:prstGeom prst="rightArrowCallout">
            <a:avLst>
              <a:gd name="adj1" fmla="val 25000"/>
              <a:gd name="adj2" fmla="val 25000"/>
              <a:gd name="adj3" fmla="val 25000"/>
              <a:gd name="adj4" fmla="val 76313"/>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800" dirty="0" err="1" smtClean="0">
                <a:latin typeface="Arial" panose="020B0604020202020204" pitchFamily="34" charset="0"/>
                <a:cs typeface="Arial" panose="020B0604020202020204" pitchFamily="34" charset="0"/>
              </a:rPr>
              <a:t>Năm</a:t>
            </a:r>
            <a:r>
              <a:rPr lang="en-US" sz="3800" dirty="0" smtClean="0">
                <a:latin typeface="Arial" panose="020B0604020202020204" pitchFamily="34" charset="0"/>
                <a:cs typeface="Arial" panose="020B0604020202020204" pitchFamily="34" charset="0"/>
              </a:rPr>
              <a:t> 1885</a:t>
            </a:r>
            <a:endParaRPr lang="en-US" sz="3800" dirty="0">
              <a:latin typeface="Arial" panose="020B0604020202020204" pitchFamily="34" charset="0"/>
              <a:cs typeface="Arial" panose="020B0604020202020204" pitchFamily="34" charset="0"/>
            </a:endParaRPr>
          </a:p>
        </p:txBody>
      </p:sp>
      <p:sp>
        <p:nvSpPr>
          <p:cNvPr id="20" name="Rectangle 19"/>
          <p:cNvSpPr/>
          <p:nvPr/>
        </p:nvSpPr>
        <p:spPr>
          <a:xfrm>
            <a:off x="5570326" y="7748500"/>
            <a:ext cx="11397947" cy="2080239"/>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571500" indent="-571500" algn="just">
              <a:lnSpc>
                <a:spcPct val="120000"/>
              </a:lnSpc>
              <a:buFont typeface="Wingdings" panose="05000000000000000000" pitchFamily="2" charset="2"/>
              <a:buChar char="v"/>
            </a:pPr>
            <a:r>
              <a:rPr lang="vi-VN" sz="3800" dirty="0" smtClean="0"/>
              <a:t>Rudolf </a:t>
            </a:r>
            <a:r>
              <a:rPr lang="vi-VN" sz="3800" dirty="0"/>
              <a:t>Virchow </a:t>
            </a:r>
            <a:r>
              <a:rPr lang="vi-VN" sz="3800" dirty="0" smtClean="0"/>
              <a:t>báo </a:t>
            </a:r>
            <a:r>
              <a:rPr lang="vi-VN" sz="3800" dirty="0"/>
              <a:t>cáo rằng tất cả các tế bào đều đến từ các tế bào đã tồn tại từ trước.</a:t>
            </a:r>
            <a:endParaRPr lang="en-US" sz="3800" dirty="0"/>
          </a:p>
        </p:txBody>
      </p:sp>
      <p:pic>
        <p:nvPicPr>
          <p:cNvPr id="21"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18716" y="6747987"/>
            <a:ext cx="1135915" cy="1001025"/>
          </a:xfrm>
          <a:prstGeom prst="rect">
            <a:avLst/>
          </a:prstGeom>
        </p:spPr>
      </p:pic>
      <p:pic>
        <p:nvPicPr>
          <p:cNvPr id="22" name="Picture 20"/>
          <p:cNvPicPr>
            <a:picLocks noChangeAspect="1"/>
          </p:cNvPicPr>
          <p:nvPr/>
        </p:nvPicPr>
        <p:blipFill>
          <a:blip r:embed="rId30">
            <a:extLst>
              <a:ext uri="{28A0092B-C50C-407E-A947-70E740481C1C}">
                <a14:useLocalDpi xmlns:a14="http://schemas.microsoft.com/office/drawing/2010/main" val="0"/>
              </a:ext>
              <a:ext uri="{96DAC541-7B7A-43D3-8B79-37D633B846F1}">
                <asvg:svgBlip xmlns="" xmlns:asvg="http://schemas.microsoft.com/office/drawing/2016/SVG/main" r:embed="rId39"/>
              </a:ext>
            </a:extLst>
          </a:blip>
          <a:srcRect/>
          <a:stretch>
            <a:fillRect/>
          </a:stretch>
        </p:blipFill>
        <p:spPr>
          <a:xfrm>
            <a:off x="17120086" y="893336"/>
            <a:ext cx="1117040" cy="1117040"/>
          </a:xfrm>
          <a:prstGeom prst="rect">
            <a:avLst/>
          </a:prstGeom>
        </p:spPr>
      </p:pic>
    </p:spTree>
    <p:extLst>
      <p:ext uri="{BB962C8B-B14F-4D97-AF65-F5344CB8AC3E}">
        <p14:creationId xmlns:p14="http://schemas.microsoft.com/office/powerpoint/2010/main" val="401807114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fade">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xEl>
                                              <p:pRg st="1" end="1"/>
                                            </p:txEl>
                                          </p:spTgt>
                                        </p:tgtEl>
                                        <p:attrNameLst>
                                          <p:attrName>style.visibility</p:attrName>
                                        </p:attrNameLst>
                                      </p:cBhvr>
                                      <p:to>
                                        <p:strVal val="visible"/>
                                      </p:to>
                                    </p:set>
                                    <p:animEffect transition="in" filter="fade">
                                      <p:cBhvr>
                                        <p:cTn id="37" dur="500"/>
                                        <p:tgtEl>
                                          <p:spTgt spid="1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xEl>
                                              <p:pRg st="0" end="0"/>
                                            </p:txEl>
                                          </p:spTgt>
                                        </p:tgtEl>
                                        <p:attrNameLst>
                                          <p:attrName>style.visibility</p:attrName>
                                        </p:attrNameLst>
                                      </p:cBhvr>
                                      <p:to>
                                        <p:strVal val="visible"/>
                                      </p:to>
                                    </p:set>
                                    <p:animEffect transition="in" filter="fade">
                                      <p:cBhvr>
                                        <p:cTn id="5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5" grpId="0" animBg="1"/>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782597"/>
            <a:ext cx="18288000" cy="11069598"/>
          </a:xfrm>
          <a:prstGeom prst="rect">
            <a:avLst/>
          </a:prstGeom>
        </p:spPr>
      </p:pic>
      <p:sp>
        <p:nvSpPr>
          <p:cNvPr id="4" name="AutoShape 4"/>
          <p:cNvSpPr/>
          <p:nvPr/>
        </p:nvSpPr>
        <p:spPr>
          <a:xfrm>
            <a:off x="680896" y="626243"/>
            <a:ext cx="16926208" cy="8964898"/>
          </a:xfrm>
          <a:prstGeom prst="rect">
            <a:avLst/>
          </a:prstGeom>
          <a:solidFill>
            <a:srgbClr val="FFFBEC"/>
          </a:solidFill>
        </p:spPr>
      </p:sp>
      <p:sp>
        <p:nvSpPr>
          <p:cNvPr id="3" name="Rectangle 2"/>
          <p:cNvSpPr/>
          <p:nvPr/>
        </p:nvSpPr>
        <p:spPr>
          <a:xfrm>
            <a:off x="1219200" y="1075906"/>
            <a:ext cx="15621000" cy="1938992"/>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v"/>
            </a:pPr>
            <a:r>
              <a:rPr lang="vi-VN" sz="4000" dirty="0">
                <a:solidFill>
                  <a:srgbClr val="000000"/>
                </a:solidFill>
                <a:ea typeface="Times New Roman" panose="02020603050405020304" pitchFamily="18" charset="0"/>
              </a:rPr>
              <a:t>Dựa trên nghiên cứu của các nhà khoa học, học thuyết tế bào đã ra đời với những nội dung cơ bản sau:</a:t>
            </a:r>
            <a:endParaRPr lang="en-US" sz="4000" dirty="0">
              <a:ea typeface="Times New Roman" panose="02020603050405020304" pitchFamily="18" charset="0"/>
            </a:endParaRPr>
          </a:p>
        </p:txBody>
      </p:sp>
      <p:sp>
        <p:nvSpPr>
          <p:cNvPr id="8" name="Rectangle: Rounded Corners 3">
            <a:extLst>
              <a:ext uri="{FF2B5EF4-FFF2-40B4-BE49-F238E27FC236}">
                <a16:creationId xmlns:a16="http://schemas.microsoft.com/office/drawing/2014/main" xmlns="" id="{FDE9398D-712B-321C-FF68-C77B2165CDF8}"/>
              </a:ext>
            </a:extLst>
          </p:cNvPr>
          <p:cNvSpPr/>
          <p:nvPr/>
        </p:nvSpPr>
        <p:spPr>
          <a:xfrm>
            <a:off x="1172889" y="3550688"/>
            <a:ext cx="7696200" cy="238295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lnSpc>
                <a:spcPct val="120000"/>
              </a:lnSpc>
            </a:pPr>
            <a:r>
              <a:rPr lang="vi-VN" sz="4000" dirty="0"/>
              <a:t>Tất cả các sinh vật đều được cấu tạo từ tế bào.</a:t>
            </a:r>
            <a:endParaRPr lang="en-US" sz="4000" dirty="0"/>
          </a:p>
        </p:txBody>
      </p:sp>
      <p:sp>
        <p:nvSpPr>
          <p:cNvPr id="9" name="Rectangle: Rounded Corners 3">
            <a:extLst>
              <a:ext uri="{FF2B5EF4-FFF2-40B4-BE49-F238E27FC236}">
                <a16:creationId xmlns:a16="http://schemas.microsoft.com/office/drawing/2014/main" xmlns="" id="{FDE9398D-712B-321C-FF68-C77B2165CDF8}"/>
              </a:ext>
            </a:extLst>
          </p:cNvPr>
          <p:cNvSpPr/>
          <p:nvPr/>
        </p:nvSpPr>
        <p:spPr>
          <a:xfrm>
            <a:off x="9361082" y="3550688"/>
            <a:ext cx="7696200" cy="238295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lnSpc>
                <a:spcPct val="120000"/>
              </a:lnSpc>
            </a:pPr>
            <a:r>
              <a:rPr lang="vi-VN" sz="4000" dirty="0"/>
              <a:t>Các tế bào là đơn vị cơ sở </a:t>
            </a:r>
            <a:endParaRPr lang="en-US" sz="4000" dirty="0" smtClean="0"/>
          </a:p>
          <a:p>
            <a:pPr algn="ctr">
              <a:lnSpc>
                <a:spcPct val="120000"/>
              </a:lnSpc>
            </a:pPr>
            <a:r>
              <a:rPr lang="vi-VN" sz="4000" dirty="0" smtClean="0"/>
              <a:t>của </a:t>
            </a:r>
            <a:r>
              <a:rPr lang="vi-VN" sz="4000" dirty="0"/>
              <a:t>cơ thể sống.</a:t>
            </a:r>
            <a:endParaRPr lang="en-US" sz="4000" dirty="0"/>
          </a:p>
        </p:txBody>
      </p:sp>
      <p:sp>
        <p:nvSpPr>
          <p:cNvPr id="10" name="Rectangle: Rounded Corners 3">
            <a:extLst>
              <a:ext uri="{FF2B5EF4-FFF2-40B4-BE49-F238E27FC236}">
                <a16:creationId xmlns:a16="http://schemas.microsoft.com/office/drawing/2014/main" xmlns="" id="{FDE9398D-712B-321C-FF68-C77B2165CDF8}"/>
              </a:ext>
            </a:extLst>
          </p:cNvPr>
          <p:cNvSpPr/>
          <p:nvPr/>
        </p:nvSpPr>
        <p:spPr>
          <a:xfrm>
            <a:off x="3752850" y="6570914"/>
            <a:ext cx="10782300" cy="2382951"/>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lnSpc>
                <a:spcPct val="120000"/>
              </a:lnSpc>
            </a:pPr>
            <a:r>
              <a:rPr lang="vi-VN" sz="4000" dirty="0"/>
              <a:t>Tất cả các tế bào được sinh ra từ các tế bào trước đó bằng cách phân chia tế bào.</a:t>
            </a:r>
            <a:endParaRPr lang="en-US" sz="4000" dirty="0"/>
          </a:p>
        </p:txBody>
      </p:sp>
      <p:pic>
        <p:nvPicPr>
          <p:cNvPr id="11"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15448193" y="6570914"/>
            <a:ext cx="2773767" cy="3872009"/>
          </a:xfrm>
          <a:prstGeom prst="rect">
            <a:avLst/>
          </a:prstGeom>
        </p:spPr>
      </p:pic>
      <p:pic>
        <p:nvPicPr>
          <p:cNvPr id="12" name="Picture 5"/>
          <p:cNvPicPr>
            <a:picLocks noChangeAspect="1"/>
          </p:cNvPicPr>
          <p:nvPr/>
        </p:nvPicPr>
        <p:blipFill>
          <a:blip r:embed="rId3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13972" y="7371999"/>
            <a:ext cx="2392815" cy="2297103"/>
          </a:xfrm>
          <a:prstGeom prst="rect">
            <a:avLst/>
          </a:prstGeom>
        </p:spPr>
      </p:pic>
    </p:spTree>
    <p:extLst>
      <p:ext uri="{BB962C8B-B14F-4D97-AF65-F5344CB8AC3E}">
        <p14:creationId xmlns:p14="http://schemas.microsoft.com/office/powerpoint/2010/main" val="106806008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782597"/>
            <a:ext cx="18288000" cy="11069597"/>
          </a:xfrm>
          <a:prstGeom prst="rect">
            <a:avLst/>
          </a:prstGeom>
        </p:spPr>
      </p:pic>
      <p:sp>
        <p:nvSpPr>
          <p:cNvPr id="4" name="AutoShape 4"/>
          <p:cNvSpPr/>
          <p:nvPr/>
        </p:nvSpPr>
        <p:spPr>
          <a:xfrm>
            <a:off x="680896" y="626243"/>
            <a:ext cx="16926208" cy="8964898"/>
          </a:xfrm>
          <a:prstGeom prst="rect">
            <a:avLst/>
          </a:prstGeom>
          <a:solidFill>
            <a:srgbClr val="FFFBEC"/>
          </a:solidFill>
        </p:spPr>
      </p:sp>
      <p:sp>
        <p:nvSpPr>
          <p:cNvPr id="3" name="Rectangle 2"/>
          <p:cNvSpPr/>
          <p:nvPr/>
        </p:nvSpPr>
        <p:spPr>
          <a:xfrm>
            <a:off x="1333500" y="697340"/>
            <a:ext cx="15621000" cy="2762936"/>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v"/>
            </a:pPr>
            <a:r>
              <a:rPr lang="vi-VN" sz="4000" dirty="0"/>
              <a:t>Trong nhiều năm tiếp theo, cùng với sự phát triển của kĩ thuật chế tạo kính hiển vi, sinh học phân tử,... các nhà khoa học đã đưa ra các kết luận mới để hoàn thiện học thuyết tế bào: </a:t>
            </a:r>
            <a:endParaRPr lang="en-US" sz="4000" dirty="0">
              <a:ea typeface="Times New Roman" panose="02020603050405020304" pitchFamily="18" charset="0"/>
            </a:endParaRPr>
          </a:p>
        </p:txBody>
      </p:sp>
      <p:pic>
        <p:nvPicPr>
          <p:cNvPr id="13" name="Picture 12">
            <a:extLst>
              <a:ext uri="{FF2B5EF4-FFF2-40B4-BE49-F238E27FC236}">
                <a16:creationId xmlns:a16="http://schemas.microsoft.com/office/drawing/2014/main" xmlns="" id="{BABB2F50-DC8B-AFEB-AF3D-598CC090F3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954">
            <a:off x="1538433" y="3547405"/>
            <a:ext cx="11029466" cy="5743556"/>
          </a:xfrm>
          <a:prstGeom prst="rect">
            <a:avLst/>
          </a:prstGeom>
          <a:ln>
            <a:noFill/>
          </a:ln>
          <a:effectLst>
            <a:outerShdw blurRad="190500" algn="tl" rotWithShape="0">
              <a:srgbClr val="000000">
                <a:alpha val="70000"/>
              </a:srgbClr>
            </a:outerShdw>
          </a:effectLst>
        </p:spPr>
      </p:pic>
      <p:sp>
        <p:nvSpPr>
          <p:cNvPr id="5" name="Rectangle 4"/>
          <p:cNvSpPr/>
          <p:nvPr/>
        </p:nvSpPr>
        <p:spPr>
          <a:xfrm>
            <a:off x="1935881" y="4526357"/>
            <a:ext cx="10210801" cy="3785652"/>
          </a:xfrm>
          <a:prstGeom prst="rect">
            <a:avLst/>
          </a:prstGeom>
        </p:spPr>
        <p:txBody>
          <a:bodyPr wrap="square">
            <a:spAutoFit/>
          </a:bodyPr>
          <a:lstStyle/>
          <a:p>
            <a:pPr algn="just">
              <a:lnSpc>
                <a:spcPct val="150000"/>
              </a:lnSpc>
              <a:spcBef>
                <a:spcPts val="300"/>
              </a:spcBef>
              <a:spcAft>
                <a:spcPts val="300"/>
              </a:spcAft>
            </a:pPr>
            <a:r>
              <a:rPr lang="vi-VN" sz="4000" i="1" dirty="0">
                <a:latin typeface="Arial" panose="020B0604020202020204" pitchFamily="34" charset="0"/>
                <a:ea typeface="Times New Roman" panose="02020603050405020304" pitchFamily="18" charset="0"/>
                <a:cs typeface="Arial" panose="020B0604020202020204" pitchFamily="34" charset="0"/>
              </a:rPr>
              <a:t>DNA là vật chất di truyền của tế bào, thành phần hoá học của các tế bào tương tự nhau, hoạt động sống của tế bào là sự phối hợp hoạt động của nhiều bào quan trong tế bào.</a:t>
            </a:r>
            <a:endParaRPr lang="en-US" sz="4000" i="1" dirty="0">
              <a:latin typeface="Arial" panose="020B0604020202020204" pitchFamily="34" charset="0"/>
              <a:ea typeface="Times New Roman" panose="02020603050405020304" pitchFamily="18" charset="0"/>
              <a:cs typeface="Arial" panose="020B0604020202020204" pitchFamily="34" charset="0"/>
            </a:endParaRPr>
          </a:p>
        </p:txBody>
      </p:sp>
      <p:pic>
        <p:nvPicPr>
          <p:cNvPr id="15"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2718081" y="4411143"/>
            <a:ext cx="4181671" cy="5179998"/>
          </a:xfrm>
          <a:prstGeom prst="rect">
            <a:avLst/>
          </a:prstGeom>
        </p:spPr>
      </p:pic>
      <p:pic>
        <p:nvPicPr>
          <p:cNvPr id="16" name="Picture 4" descr="https://o.remove.bg/downloads/32ab633c-3d83-49bf-8b55-2d24eaac39f8/image-removebg-preview.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8789278">
            <a:off x="195030" y="7131265"/>
            <a:ext cx="2934072" cy="28589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o.remove.bg/downloads/8247ad9e-9adb-48a8-b7a1-aaf6adf7790d/image-removebg-preview.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11238">
            <a:off x="13071972" y="3664553"/>
            <a:ext cx="1686746" cy="1686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898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4" presetClass="entr" presetSubtype="1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par>
                                <p:cTn id="18" presetID="14" presetClass="entr" presetSubtype="1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59881" y="-453230"/>
            <a:ext cx="20957720" cy="117825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447809" y="1288551"/>
            <a:ext cx="3787770" cy="4967568"/>
          </a:xfrm>
          <a:prstGeom prst="rect">
            <a:avLst/>
          </a:prstGeom>
        </p:spPr>
      </p:pic>
      <p:pic>
        <p:nvPicPr>
          <p:cNvPr id="9" name="Picture 4">
            <a:extLst>
              <a:ext uri="{FF2B5EF4-FFF2-40B4-BE49-F238E27FC236}">
                <a16:creationId xmlns:a16="http://schemas.microsoft.com/office/drawing/2014/main" xmlns="" id="{A5EFE0D0-8649-44BB-20FF-CF855019D7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238500" y="664540"/>
            <a:ext cx="11811000" cy="8957920"/>
          </a:xfrm>
          <a:prstGeom prst="rect">
            <a:avLst/>
          </a:prstGeom>
        </p:spPr>
      </p:pic>
      <p:sp>
        <p:nvSpPr>
          <p:cNvPr id="5" name="TextBox 5"/>
          <p:cNvSpPr txBox="1"/>
          <p:nvPr/>
        </p:nvSpPr>
        <p:spPr>
          <a:xfrm>
            <a:off x="4400936" y="2171700"/>
            <a:ext cx="9636085" cy="3766224"/>
          </a:xfrm>
          <a:prstGeom prst="rect">
            <a:avLst/>
          </a:prstGeom>
        </p:spPr>
        <p:txBody>
          <a:bodyPr wrap="square" lIns="0" tIns="0" rIns="0" bIns="0" rtlCol="0" anchor="t">
            <a:spAutoFit/>
          </a:bodyPr>
          <a:lstStyle/>
          <a:p>
            <a:pPr algn="ctr">
              <a:lnSpc>
                <a:spcPts val="10080"/>
              </a:lnSpc>
            </a:pPr>
            <a:r>
              <a:rPr lang="en-US" sz="6500" b="1" dirty="0" smtClean="0">
                <a:solidFill>
                  <a:srgbClr val="51604D"/>
                </a:solidFill>
                <a:latin typeface="Arial" panose="020B0604020202020204" pitchFamily="34" charset="0"/>
                <a:cs typeface="Arial" panose="020B0604020202020204" pitchFamily="34" charset="0"/>
              </a:rPr>
              <a:t>II. </a:t>
            </a:r>
            <a:r>
              <a:rPr lang="en-US" sz="6500" b="1" dirty="0" err="1" smtClean="0">
                <a:solidFill>
                  <a:srgbClr val="51604D"/>
                </a:solidFill>
                <a:latin typeface="Arial" panose="020B0604020202020204" pitchFamily="34" charset="0"/>
                <a:cs typeface="Arial" panose="020B0604020202020204" pitchFamily="34" charset="0"/>
              </a:rPr>
              <a:t>Tế</a:t>
            </a:r>
            <a:r>
              <a:rPr lang="en-US" sz="6500" b="1" dirty="0" smtClean="0">
                <a:solidFill>
                  <a:srgbClr val="51604D"/>
                </a:solidFill>
                <a:latin typeface="Arial" panose="020B0604020202020204" pitchFamily="34" charset="0"/>
                <a:cs typeface="Arial" panose="020B0604020202020204" pitchFamily="34" charset="0"/>
              </a:rPr>
              <a:t> </a:t>
            </a:r>
            <a:r>
              <a:rPr lang="en-US" sz="6500" b="1" dirty="0" err="1" smtClean="0">
                <a:solidFill>
                  <a:srgbClr val="51604D"/>
                </a:solidFill>
                <a:latin typeface="Arial" panose="020B0604020202020204" pitchFamily="34" charset="0"/>
                <a:cs typeface="Arial" panose="020B0604020202020204" pitchFamily="34" charset="0"/>
              </a:rPr>
              <a:t>bào</a:t>
            </a:r>
            <a:r>
              <a:rPr lang="en-US" sz="6500" b="1" dirty="0" smtClean="0">
                <a:solidFill>
                  <a:srgbClr val="51604D"/>
                </a:solidFill>
                <a:latin typeface="Arial" panose="020B0604020202020204" pitchFamily="34" charset="0"/>
                <a:cs typeface="Arial" panose="020B0604020202020204" pitchFamily="34" charset="0"/>
              </a:rPr>
              <a:t> </a:t>
            </a:r>
            <a:r>
              <a:rPr lang="en-US" sz="6500" b="1" dirty="0" err="1" smtClean="0">
                <a:solidFill>
                  <a:srgbClr val="51604D"/>
                </a:solidFill>
                <a:latin typeface="Arial" panose="020B0604020202020204" pitchFamily="34" charset="0"/>
                <a:cs typeface="Arial" panose="020B0604020202020204" pitchFamily="34" charset="0"/>
              </a:rPr>
              <a:t>là</a:t>
            </a:r>
            <a:r>
              <a:rPr lang="en-US" sz="6500" b="1" dirty="0" smtClean="0">
                <a:solidFill>
                  <a:srgbClr val="51604D"/>
                </a:solidFill>
                <a:latin typeface="Arial" panose="020B0604020202020204" pitchFamily="34" charset="0"/>
                <a:cs typeface="Arial" panose="020B0604020202020204" pitchFamily="34" charset="0"/>
              </a:rPr>
              <a:t> </a:t>
            </a:r>
            <a:r>
              <a:rPr lang="en-US" sz="6500" b="1" dirty="0" err="1" smtClean="0">
                <a:solidFill>
                  <a:srgbClr val="51604D"/>
                </a:solidFill>
                <a:latin typeface="Arial" panose="020B0604020202020204" pitchFamily="34" charset="0"/>
                <a:cs typeface="Arial" panose="020B0604020202020204" pitchFamily="34" charset="0"/>
              </a:rPr>
              <a:t>đơn</a:t>
            </a:r>
            <a:r>
              <a:rPr lang="en-US" sz="6500" b="1" dirty="0" smtClean="0">
                <a:solidFill>
                  <a:srgbClr val="51604D"/>
                </a:solidFill>
                <a:latin typeface="Arial" panose="020B0604020202020204" pitchFamily="34" charset="0"/>
                <a:cs typeface="Arial" panose="020B0604020202020204" pitchFamily="34" charset="0"/>
              </a:rPr>
              <a:t> </a:t>
            </a:r>
            <a:r>
              <a:rPr lang="en-US" sz="6500" b="1" dirty="0" err="1" smtClean="0">
                <a:solidFill>
                  <a:srgbClr val="51604D"/>
                </a:solidFill>
                <a:latin typeface="Arial" panose="020B0604020202020204" pitchFamily="34" charset="0"/>
                <a:cs typeface="Arial" panose="020B0604020202020204" pitchFamily="34" charset="0"/>
              </a:rPr>
              <a:t>vị</a:t>
            </a:r>
            <a:r>
              <a:rPr lang="en-US" sz="6500" b="1" dirty="0" smtClean="0">
                <a:solidFill>
                  <a:srgbClr val="51604D"/>
                </a:solidFill>
                <a:latin typeface="Arial" panose="020B0604020202020204" pitchFamily="34" charset="0"/>
                <a:cs typeface="Arial" panose="020B0604020202020204" pitchFamily="34" charset="0"/>
              </a:rPr>
              <a:t> </a:t>
            </a:r>
            <a:r>
              <a:rPr lang="en-US" sz="6500" b="1" dirty="0" err="1" smtClean="0">
                <a:solidFill>
                  <a:srgbClr val="51604D"/>
                </a:solidFill>
                <a:latin typeface="Arial" panose="020B0604020202020204" pitchFamily="34" charset="0"/>
                <a:cs typeface="Arial" panose="020B0604020202020204" pitchFamily="34" charset="0"/>
              </a:rPr>
              <a:t>cấu</a:t>
            </a:r>
            <a:r>
              <a:rPr lang="en-US" sz="6500" b="1" dirty="0" smtClean="0">
                <a:solidFill>
                  <a:srgbClr val="51604D"/>
                </a:solidFill>
                <a:latin typeface="Arial" panose="020B0604020202020204" pitchFamily="34" charset="0"/>
                <a:cs typeface="Arial" panose="020B0604020202020204" pitchFamily="34" charset="0"/>
              </a:rPr>
              <a:t> </a:t>
            </a:r>
            <a:r>
              <a:rPr lang="en-US" sz="6500" b="1" dirty="0" err="1" smtClean="0">
                <a:solidFill>
                  <a:srgbClr val="51604D"/>
                </a:solidFill>
                <a:latin typeface="Arial" panose="020B0604020202020204" pitchFamily="34" charset="0"/>
                <a:cs typeface="Arial" panose="020B0604020202020204" pitchFamily="34" charset="0"/>
              </a:rPr>
              <a:t>trúc</a:t>
            </a:r>
            <a:r>
              <a:rPr lang="en-US" sz="6500" b="1" dirty="0" smtClean="0">
                <a:solidFill>
                  <a:srgbClr val="51604D"/>
                </a:solidFill>
                <a:latin typeface="Arial" panose="020B0604020202020204" pitchFamily="34" charset="0"/>
                <a:cs typeface="Arial" panose="020B0604020202020204" pitchFamily="34" charset="0"/>
              </a:rPr>
              <a:t> </a:t>
            </a:r>
            <a:r>
              <a:rPr lang="en-US" sz="6500" b="1" dirty="0" err="1" smtClean="0">
                <a:solidFill>
                  <a:srgbClr val="51604D"/>
                </a:solidFill>
                <a:latin typeface="Arial" panose="020B0604020202020204" pitchFamily="34" charset="0"/>
                <a:cs typeface="Arial" panose="020B0604020202020204" pitchFamily="34" charset="0"/>
              </a:rPr>
              <a:t>và</a:t>
            </a:r>
            <a:r>
              <a:rPr lang="en-US" sz="6500" b="1" dirty="0" smtClean="0">
                <a:solidFill>
                  <a:srgbClr val="51604D"/>
                </a:solidFill>
                <a:latin typeface="Arial" panose="020B0604020202020204" pitchFamily="34" charset="0"/>
                <a:cs typeface="Arial" panose="020B0604020202020204" pitchFamily="34" charset="0"/>
              </a:rPr>
              <a:t> </a:t>
            </a:r>
            <a:r>
              <a:rPr lang="en-US" sz="6500" b="1" dirty="0" err="1" smtClean="0">
                <a:solidFill>
                  <a:srgbClr val="51604D"/>
                </a:solidFill>
                <a:latin typeface="Arial" panose="020B0604020202020204" pitchFamily="34" charset="0"/>
                <a:cs typeface="Arial" panose="020B0604020202020204" pitchFamily="34" charset="0"/>
              </a:rPr>
              <a:t>chức</a:t>
            </a:r>
            <a:r>
              <a:rPr lang="en-US" sz="6500" b="1" dirty="0" smtClean="0">
                <a:solidFill>
                  <a:srgbClr val="51604D"/>
                </a:solidFill>
                <a:latin typeface="Arial" panose="020B0604020202020204" pitchFamily="34" charset="0"/>
                <a:cs typeface="Arial" panose="020B0604020202020204" pitchFamily="34" charset="0"/>
              </a:rPr>
              <a:t> </a:t>
            </a:r>
            <a:r>
              <a:rPr lang="en-US" sz="6500" b="1" dirty="0" err="1" smtClean="0">
                <a:solidFill>
                  <a:srgbClr val="51604D"/>
                </a:solidFill>
                <a:latin typeface="Arial" panose="020B0604020202020204" pitchFamily="34" charset="0"/>
                <a:cs typeface="Arial" panose="020B0604020202020204" pitchFamily="34" charset="0"/>
              </a:rPr>
              <a:t>năng</a:t>
            </a:r>
            <a:r>
              <a:rPr lang="en-US" sz="6500" b="1" dirty="0" smtClean="0">
                <a:solidFill>
                  <a:srgbClr val="51604D"/>
                </a:solidFill>
                <a:latin typeface="Arial" panose="020B0604020202020204" pitchFamily="34" charset="0"/>
                <a:cs typeface="Arial" panose="020B0604020202020204" pitchFamily="34" charset="0"/>
              </a:rPr>
              <a:t> </a:t>
            </a:r>
            <a:r>
              <a:rPr lang="en-US" sz="6500" b="1" dirty="0" err="1" smtClean="0">
                <a:solidFill>
                  <a:srgbClr val="51604D"/>
                </a:solidFill>
                <a:latin typeface="Arial" panose="020B0604020202020204" pitchFamily="34" charset="0"/>
                <a:cs typeface="Arial" panose="020B0604020202020204" pitchFamily="34" charset="0"/>
              </a:rPr>
              <a:t>của</a:t>
            </a:r>
            <a:r>
              <a:rPr lang="en-US" sz="6500" b="1" dirty="0" smtClean="0">
                <a:solidFill>
                  <a:srgbClr val="51604D"/>
                </a:solidFill>
                <a:latin typeface="Arial" panose="020B0604020202020204" pitchFamily="34" charset="0"/>
                <a:cs typeface="Arial" panose="020B0604020202020204" pitchFamily="34" charset="0"/>
              </a:rPr>
              <a:t> </a:t>
            </a:r>
            <a:r>
              <a:rPr lang="en-US" sz="6500" b="1" dirty="0" err="1" smtClean="0">
                <a:solidFill>
                  <a:srgbClr val="51604D"/>
                </a:solidFill>
                <a:latin typeface="Arial" panose="020B0604020202020204" pitchFamily="34" charset="0"/>
                <a:cs typeface="Arial" panose="020B0604020202020204" pitchFamily="34" charset="0"/>
              </a:rPr>
              <a:t>cơ</a:t>
            </a:r>
            <a:r>
              <a:rPr lang="en-US" sz="6500" b="1" dirty="0" smtClean="0">
                <a:solidFill>
                  <a:srgbClr val="51604D"/>
                </a:solidFill>
                <a:latin typeface="Arial" panose="020B0604020202020204" pitchFamily="34" charset="0"/>
                <a:cs typeface="Arial" panose="020B0604020202020204" pitchFamily="34" charset="0"/>
              </a:rPr>
              <a:t> </a:t>
            </a:r>
            <a:r>
              <a:rPr lang="en-US" sz="6500" b="1" dirty="0" err="1" smtClean="0">
                <a:solidFill>
                  <a:srgbClr val="51604D"/>
                </a:solidFill>
                <a:latin typeface="Arial" panose="020B0604020202020204" pitchFamily="34" charset="0"/>
                <a:cs typeface="Arial" panose="020B0604020202020204" pitchFamily="34" charset="0"/>
              </a:rPr>
              <a:t>thể</a:t>
            </a:r>
            <a:r>
              <a:rPr lang="en-US" sz="6500" b="1" dirty="0" smtClean="0">
                <a:solidFill>
                  <a:srgbClr val="51604D"/>
                </a:solidFill>
                <a:latin typeface="Arial" panose="020B0604020202020204" pitchFamily="34" charset="0"/>
                <a:cs typeface="Arial" panose="020B0604020202020204" pitchFamily="34" charset="0"/>
              </a:rPr>
              <a:t> </a:t>
            </a:r>
            <a:r>
              <a:rPr lang="en-US" sz="6500" b="1" dirty="0" err="1" smtClean="0">
                <a:solidFill>
                  <a:srgbClr val="51604D"/>
                </a:solidFill>
                <a:latin typeface="Arial" panose="020B0604020202020204" pitchFamily="34" charset="0"/>
                <a:cs typeface="Arial" panose="020B0604020202020204" pitchFamily="34" charset="0"/>
              </a:rPr>
              <a:t>sống</a:t>
            </a:r>
            <a:endParaRPr lang="en-US" sz="6500" b="1" dirty="0">
              <a:solidFill>
                <a:srgbClr val="51604D"/>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45734" y="6857190"/>
            <a:ext cx="3408343" cy="3086100"/>
          </a:xfrm>
          <a:prstGeom prst="rect">
            <a:avLst/>
          </a:prstGeom>
        </p:spPr>
      </p:pic>
      <p:pic>
        <p:nvPicPr>
          <p:cNvPr id="1026" name="Picture 2" descr="https://o.remove.bg/downloads/f063584b-86d2-48f5-a512-f0f2e467ee1c/image-removebg-previe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725400" y="4593259"/>
            <a:ext cx="5029200" cy="502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040909"/>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889</TotalTime>
  <Words>965</Words>
  <Application>Microsoft Macintosh PowerPoint</Application>
  <PresentationFormat>Custom</PresentationFormat>
  <Paragraphs>56</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DengXian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Linh Vi Nguyễn</cp:lastModifiedBy>
  <cp:revision>72</cp:revision>
  <dcterms:created xsi:type="dcterms:W3CDTF">2006-08-16T00:00:00Z</dcterms:created>
  <dcterms:modified xsi:type="dcterms:W3CDTF">2023-03-11T01:37:15Z</dcterms:modified>
  <dc:identifier>DAFBeTMhYhg</dc:identifier>
</cp:coreProperties>
</file>